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27" r:id="rId2"/>
    <p:sldId id="333" r:id="rId3"/>
    <p:sldId id="329" r:id="rId4"/>
    <p:sldId id="257" r:id="rId5"/>
    <p:sldId id="258" r:id="rId6"/>
    <p:sldId id="259" r:id="rId7"/>
    <p:sldId id="260" r:id="rId8"/>
    <p:sldId id="261" r:id="rId9"/>
    <p:sldId id="262" r:id="rId10"/>
    <p:sldId id="263" r:id="rId11"/>
    <p:sldId id="264" r:id="rId12"/>
    <p:sldId id="265" r:id="rId13"/>
    <p:sldId id="266" r:id="rId14"/>
    <p:sldId id="267" r:id="rId15"/>
    <p:sldId id="268" r:id="rId16"/>
    <p:sldId id="283" r:id="rId17"/>
    <p:sldId id="269" r:id="rId18"/>
    <p:sldId id="284" r:id="rId19"/>
    <p:sldId id="270" r:id="rId20"/>
    <p:sldId id="271" r:id="rId21"/>
    <p:sldId id="272" r:id="rId22"/>
    <p:sldId id="285" r:id="rId23"/>
    <p:sldId id="273" r:id="rId24"/>
    <p:sldId id="286" r:id="rId25"/>
    <p:sldId id="287" r:id="rId26"/>
    <p:sldId id="274" r:id="rId27"/>
    <p:sldId id="288" r:id="rId28"/>
    <p:sldId id="275" r:id="rId29"/>
    <p:sldId id="289" r:id="rId30"/>
    <p:sldId id="276" r:id="rId31"/>
    <p:sldId id="278" r:id="rId32"/>
    <p:sldId id="290" r:id="rId33"/>
    <p:sldId id="291" r:id="rId34"/>
    <p:sldId id="279" r:id="rId35"/>
    <p:sldId id="292" r:id="rId36"/>
    <p:sldId id="293" r:id="rId37"/>
    <p:sldId id="277" r:id="rId38"/>
    <p:sldId id="280" r:id="rId39"/>
    <p:sldId id="294" r:id="rId40"/>
    <p:sldId id="295" r:id="rId41"/>
    <p:sldId id="281" r:id="rId42"/>
    <p:sldId id="282" r:id="rId43"/>
    <p:sldId id="296" r:id="rId44"/>
    <p:sldId id="297" r:id="rId45"/>
    <p:sldId id="298" r:id="rId46"/>
    <p:sldId id="299" r:id="rId47"/>
    <p:sldId id="300" r:id="rId48"/>
    <p:sldId id="301" r:id="rId49"/>
    <p:sldId id="302" r:id="rId50"/>
    <p:sldId id="303" r:id="rId51"/>
    <p:sldId id="304" r:id="rId52"/>
    <p:sldId id="305" r:id="rId53"/>
    <p:sldId id="330" r:id="rId54"/>
    <p:sldId id="331"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206" autoAdjust="0"/>
  </p:normalViewPr>
  <p:slideViewPr>
    <p:cSldViewPr snapToGrid="0">
      <p:cViewPr varScale="1">
        <p:scale>
          <a:sx n="67" d="100"/>
          <a:sy n="67"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96580C-2239-4873-BF7F-470772936934}" type="datetimeFigureOut">
              <a:rPr lang="en-IN" smtClean="0"/>
              <a:t>26-09-2022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A1C8CE-75D6-46E8-9610-DF9BEA4AE491}" type="slidenum">
              <a:rPr lang="en-IN" smtClean="0"/>
              <a:t>‹#›</a:t>
            </a:fld>
            <a:endParaRPr lang="en-IN"/>
          </a:p>
        </p:txBody>
      </p:sp>
    </p:spTree>
    <p:extLst>
      <p:ext uri="{BB962C8B-B14F-4D97-AF65-F5344CB8AC3E}">
        <p14:creationId xmlns:p14="http://schemas.microsoft.com/office/powerpoint/2010/main" val="2614295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D8A4DED3-9E84-469F-8F15-9B019521DD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D688E10B-F41F-48BB-98EA-7AD717486D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宋体" panose="02010600030101010101" pitchFamily="2" charset="-122"/>
            </a:endParaRPr>
          </a:p>
        </p:txBody>
      </p:sp>
      <p:sp>
        <p:nvSpPr>
          <p:cNvPr id="162820" name="Slide Number Placeholder 3">
            <a:extLst>
              <a:ext uri="{FF2B5EF4-FFF2-40B4-BE49-F238E27FC236}">
                <a16:creationId xmlns:a16="http://schemas.microsoft.com/office/drawing/2014/main" id="{50E7E69F-5987-4410-AD26-431559A315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99DDFB6F-349E-47E9-82CC-EE3C521D8819}" type="slidenum">
              <a:rPr lang="en-US" altLang="en-US" smtClean="0">
                <a:latin typeface="Arial" panose="020B0604020202020204" pitchFamily="34" charset="0"/>
              </a:rPr>
              <a:pPr>
                <a:spcBef>
                  <a:spcPct val="0"/>
                </a:spcBef>
              </a:pPr>
              <a:t>54</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37233-37EF-4F0C-AC1B-80FC337CEF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9E5FEEA-3483-43FA-AEFF-A60FF52E98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3DF5F26-8212-41BB-B26E-07079023BC6B}"/>
              </a:ext>
            </a:extLst>
          </p:cNvPr>
          <p:cNvSpPr>
            <a:spLocks noGrp="1"/>
          </p:cNvSpPr>
          <p:nvPr>
            <p:ph type="dt" sz="half" idx="10"/>
          </p:nvPr>
        </p:nvSpPr>
        <p:spPr/>
        <p:txBody>
          <a:bodyPr/>
          <a:lstStyle/>
          <a:p>
            <a:fld id="{5E509968-136D-4158-AE60-16B424A982DF}" type="datetimeFigureOut">
              <a:rPr lang="en-IN" smtClean="0"/>
              <a:t>26-09-2022</a:t>
            </a:fld>
            <a:endParaRPr lang="en-IN"/>
          </a:p>
        </p:txBody>
      </p:sp>
      <p:sp>
        <p:nvSpPr>
          <p:cNvPr id="5" name="Footer Placeholder 4">
            <a:extLst>
              <a:ext uri="{FF2B5EF4-FFF2-40B4-BE49-F238E27FC236}">
                <a16:creationId xmlns:a16="http://schemas.microsoft.com/office/drawing/2014/main" id="{3E6F618F-5C5B-4DF8-969D-6E5F5BCAAB6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6B8A142-3EDD-4187-A49E-B2CA8F868038}"/>
              </a:ext>
            </a:extLst>
          </p:cNvPr>
          <p:cNvSpPr>
            <a:spLocks noGrp="1"/>
          </p:cNvSpPr>
          <p:nvPr>
            <p:ph type="sldNum" sz="quarter" idx="12"/>
          </p:nvPr>
        </p:nvSpPr>
        <p:spPr/>
        <p:txBody>
          <a:bodyPr/>
          <a:lstStyle/>
          <a:p>
            <a:fld id="{8C6FA34E-B456-49A8-A989-93BD0975189D}" type="slidenum">
              <a:rPr lang="en-IN" smtClean="0"/>
              <a:t>‹#›</a:t>
            </a:fld>
            <a:endParaRPr lang="en-IN"/>
          </a:p>
        </p:txBody>
      </p:sp>
    </p:spTree>
    <p:extLst>
      <p:ext uri="{BB962C8B-B14F-4D97-AF65-F5344CB8AC3E}">
        <p14:creationId xmlns:p14="http://schemas.microsoft.com/office/powerpoint/2010/main" val="968624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03168-E648-460D-B715-07D634ECB7E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0825131-FEEE-45F9-B3E3-41AFA7406E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9253BE9-F831-46AF-975A-0D51A23C537E}"/>
              </a:ext>
            </a:extLst>
          </p:cNvPr>
          <p:cNvSpPr>
            <a:spLocks noGrp="1"/>
          </p:cNvSpPr>
          <p:nvPr>
            <p:ph type="dt" sz="half" idx="10"/>
          </p:nvPr>
        </p:nvSpPr>
        <p:spPr/>
        <p:txBody>
          <a:bodyPr/>
          <a:lstStyle/>
          <a:p>
            <a:fld id="{5E509968-136D-4158-AE60-16B424A982DF}" type="datetimeFigureOut">
              <a:rPr lang="en-IN" smtClean="0"/>
              <a:t>26-09-2022</a:t>
            </a:fld>
            <a:endParaRPr lang="en-IN"/>
          </a:p>
        </p:txBody>
      </p:sp>
      <p:sp>
        <p:nvSpPr>
          <p:cNvPr id="5" name="Footer Placeholder 4">
            <a:extLst>
              <a:ext uri="{FF2B5EF4-FFF2-40B4-BE49-F238E27FC236}">
                <a16:creationId xmlns:a16="http://schemas.microsoft.com/office/drawing/2014/main" id="{B0A2DF00-4C92-48E3-B638-E9EADE1B869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DD5C6A6-11C0-4ABA-BCC3-0C5CFCFBE9B1}"/>
              </a:ext>
            </a:extLst>
          </p:cNvPr>
          <p:cNvSpPr>
            <a:spLocks noGrp="1"/>
          </p:cNvSpPr>
          <p:nvPr>
            <p:ph type="sldNum" sz="quarter" idx="12"/>
          </p:nvPr>
        </p:nvSpPr>
        <p:spPr/>
        <p:txBody>
          <a:bodyPr/>
          <a:lstStyle/>
          <a:p>
            <a:fld id="{8C6FA34E-B456-49A8-A989-93BD0975189D}" type="slidenum">
              <a:rPr lang="en-IN" smtClean="0"/>
              <a:t>‹#›</a:t>
            </a:fld>
            <a:endParaRPr lang="en-IN"/>
          </a:p>
        </p:txBody>
      </p:sp>
    </p:spTree>
    <p:extLst>
      <p:ext uri="{BB962C8B-B14F-4D97-AF65-F5344CB8AC3E}">
        <p14:creationId xmlns:p14="http://schemas.microsoft.com/office/powerpoint/2010/main" val="1540329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4A7117-1221-4C3B-A3D5-EDF05E18D0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4F47945-B6A7-44CD-8BC7-FB370397AE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06335F6-5E18-468D-AC84-C288D3A7DFC2}"/>
              </a:ext>
            </a:extLst>
          </p:cNvPr>
          <p:cNvSpPr>
            <a:spLocks noGrp="1"/>
          </p:cNvSpPr>
          <p:nvPr>
            <p:ph type="dt" sz="half" idx="10"/>
          </p:nvPr>
        </p:nvSpPr>
        <p:spPr/>
        <p:txBody>
          <a:bodyPr/>
          <a:lstStyle/>
          <a:p>
            <a:fld id="{5E509968-136D-4158-AE60-16B424A982DF}" type="datetimeFigureOut">
              <a:rPr lang="en-IN" smtClean="0"/>
              <a:t>26-09-2022</a:t>
            </a:fld>
            <a:endParaRPr lang="en-IN"/>
          </a:p>
        </p:txBody>
      </p:sp>
      <p:sp>
        <p:nvSpPr>
          <p:cNvPr id="5" name="Footer Placeholder 4">
            <a:extLst>
              <a:ext uri="{FF2B5EF4-FFF2-40B4-BE49-F238E27FC236}">
                <a16:creationId xmlns:a16="http://schemas.microsoft.com/office/drawing/2014/main" id="{89F3582C-0A1D-4C7D-B41A-3CD9D04E2B1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6AD8CAD-8241-41A0-8FD3-29C748B24542}"/>
              </a:ext>
            </a:extLst>
          </p:cNvPr>
          <p:cNvSpPr>
            <a:spLocks noGrp="1"/>
          </p:cNvSpPr>
          <p:nvPr>
            <p:ph type="sldNum" sz="quarter" idx="12"/>
          </p:nvPr>
        </p:nvSpPr>
        <p:spPr/>
        <p:txBody>
          <a:bodyPr/>
          <a:lstStyle/>
          <a:p>
            <a:fld id="{8C6FA34E-B456-49A8-A989-93BD0975189D}" type="slidenum">
              <a:rPr lang="en-IN" smtClean="0"/>
              <a:t>‹#›</a:t>
            </a:fld>
            <a:endParaRPr lang="en-IN"/>
          </a:p>
        </p:txBody>
      </p:sp>
    </p:spTree>
    <p:extLst>
      <p:ext uri="{BB962C8B-B14F-4D97-AF65-F5344CB8AC3E}">
        <p14:creationId xmlns:p14="http://schemas.microsoft.com/office/powerpoint/2010/main" val="613977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4FC6-28B0-4AAB-96B5-C2E4678F4A6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E071DAE-BDAC-4612-83A4-4B5932A863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588B156-5773-40B2-8F15-C6A51B3B34E3}"/>
              </a:ext>
            </a:extLst>
          </p:cNvPr>
          <p:cNvSpPr>
            <a:spLocks noGrp="1"/>
          </p:cNvSpPr>
          <p:nvPr>
            <p:ph type="dt" sz="half" idx="10"/>
          </p:nvPr>
        </p:nvSpPr>
        <p:spPr/>
        <p:txBody>
          <a:bodyPr/>
          <a:lstStyle/>
          <a:p>
            <a:fld id="{5E509968-136D-4158-AE60-16B424A982DF}" type="datetimeFigureOut">
              <a:rPr lang="en-IN" smtClean="0"/>
              <a:t>26-09-2022</a:t>
            </a:fld>
            <a:endParaRPr lang="en-IN"/>
          </a:p>
        </p:txBody>
      </p:sp>
      <p:sp>
        <p:nvSpPr>
          <p:cNvPr id="5" name="Footer Placeholder 4">
            <a:extLst>
              <a:ext uri="{FF2B5EF4-FFF2-40B4-BE49-F238E27FC236}">
                <a16:creationId xmlns:a16="http://schemas.microsoft.com/office/drawing/2014/main" id="{06061349-6B0B-4F8D-B272-9F5AD73715E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1AA1A20-A8B4-43FC-958D-0AB3E7EEB978}"/>
              </a:ext>
            </a:extLst>
          </p:cNvPr>
          <p:cNvSpPr>
            <a:spLocks noGrp="1"/>
          </p:cNvSpPr>
          <p:nvPr>
            <p:ph type="sldNum" sz="quarter" idx="12"/>
          </p:nvPr>
        </p:nvSpPr>
        <p:spPr/>
        <p:txBody>
          <a:bodyPr/>
          <a:lstStyle/>
          <a:p>
            <a:fld id="{8C6FA34E-B456-49A8-A989-93BD0975189D}" type="slidenum">
              <a:rPr lang="en-IN" smtClean="0"/>
              <a:t>‹#›</a:t>
            </a:fld>
            <a:endParaRPr lang="en-IN"/>
          </a:p>
        </p:txBody>
      </p:sp>
    </p:spTree>
    <p:extLst>
      <p:ext uri="{BB962C8B-B14F-4D97-AF65-F5344CB8AC3E}">
        <p14:creationId xmlns:p14="http://schemas.microsoft.com/office/powerpoint/2010/main" val="390756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AFC58-3072-4CCC-A0E7-53522209B7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FC4D12C-3096-4989-A0CC-EB112FF28D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796B46-A3AB-40F4-B59E-BEC73DC79E88}"/>
              </a:ext>
            </a:extLst>
          </p:cNvPr>
          <p:cNvSpPr>
            <a:spLocks noGrp="1"/>
          </p:cNvSpPr>
          <p:nvPr>
            <p:ph type="dt" sz="half" idx="10"/>
          </p:nvPr>
        </p:nvSpPr>
        <p:spPr/>
        <p:txBody>
          <a:bodyPr/>
          <a:lstStyle/>
          <a:p>
            <a:fld id="{5E509968-136D-4158-AE60-16B424A982DF}" type="datetimeFigureOut">
              <a:rPr lang="en-IN" smtClean="0"/>
              <a:t>26-09-2022</a:t>
            </a:fld>
            <a:endParaRPr lang="en-IN"/>
          </a:p>
        </p:txBody>
      </p:sp>
      <p:sp>
        <p:nvSpPr>
          <p:cNvPr id="5" name="Footer Placeholder 4">
            <a:extLst>
              <a:ext uri="{FF2B5EF4-FFF2-40B4-BE49-F238E27FC236}">
                <a16:creationId xmlns:a16="http://schemas.microsoft.com/office/drawing/2014/main" id="{38C352BA-9F20-4789-BFA2-8208FD8D8D0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32F5936-62D3-4A0D-AFB4-1835B4DA34FA}"/>
              </a:ext>
            </a:extLst>
          </p:cNvPr>
          <p:cNvSpPr>
            <a:spLocks noGrp="1"/>
          </p:cNvSpPr>
          <p:nvPr>
            <p:ph type="sldNum" sz="quarter" idx="12"/>
          </p:nvPr>
        </p:nvSpPr>
        <p:spPr/>
        <p:txBody>
          <a:bodyPr/>
          <a:lstStyle/>
          <a:p>
            <a:fld id="{8C6FA34E-B456-49A8-A989-93BD0975189D}" type="slidenum">
              <a:rPr lang="en-IN" smtClean="0"/>
              <a:t>‹#›</a:t>
            </a:fld>
            <a:endParaRPr lang="en-IN"/>
          </a:p>
        </p:txBody>
      </p:sp>
    </p:spTree>
    <p:extLst>
      <p:ext uri="{BB962C8B-B14F-4D97-AF65-F5344CB8AC3E}">
        <p14:creationId xmlns:p14="http://schemas.microsoft.com/office/powerpoint/2010/main" val="524519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C50B5-37F7-4D8E-B467-DF27FAE66A0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08DE869-5654-4635-81DC-862F0C0AAC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14C4925-4D94-4E04-B38D-241DCBACAC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E99A0C2-ECE9-4987-BEA9-499EC5DD1153}"/>
              </a:ext>
            </a:extLst>
          </p:cNvPr>
          <p:cNvSpPr>
            <a:spLocks noGrp="1"/>
          </p:cNvSpPr>
          <p:nvPr>
            <p:ph type="dt" sz="half" idx="10"/>
          </p:nvPr>
        </p:nvSpPr>
        <p:spPr/>
        <p:txBody>
          <a:bodyPr/>
          <a:lstStyle/>
          <a:p>
            <a:fld id="{5E509968-136D-4158-AE60-16B424A982DF}" type="datetimeFigureOut">
              <a:rPr lang="en-IN" smtClean="0"/>
              <a:t>26-09-2022</a:t>
            </a:fld>
            <a:endParaRPr lang="en-IN"/>
          </a:p>
        </p:txBody>
      </p:sp>
      <p:sp>
        <p:nvSpPr>
          <p:cNvPr id="6" name="Footer Placeholder 5">
            <a:extLst>
              <a:ext uri="{FF2B5EF4-FFF2-40B4-BE49-F238E27FC236}">
                <a16:creationId xmlns:a16="http://schemas.microsoft.com/office/drawing/2014/main" id="{0C15C316-1D3A-4075-AB28-76BC3D46B06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E704865-574F-4A0C-9CC1-F83AAE777062}"/>
              </a:ext>
            </a:extLst>
          </p:cNvPr>
          <p:cNvSpPr>
            <a:spLocks noGrp="1"/>
          </p:cNvSpPr>
          <p:nvPr>
            <p:ph type="sldNum" sz="quarter" idx="12"/>
          </p:nvPr>
        </p:nvSpPr>
        <p:spPr/>
        <p:txBody>
          <a:bodyPr/>
          <a:lstStyle/>
          <a:p>
            <a:fld id="{8C6FA34E-B456-49A8-A989-93BD0975189D}" type="slidenum">
              <a:rPr lang="en-IN" smtClean="0"/>
              <a:t>‹#›</a:t>
            </a:fld>
            <a:endParaRPr lang="en-IN"/>
          </a:p>
        </p:txBody>
      </p:sp>
    </p:spTree>
    <p:extLst>
      <p:ext uri="{BB962C8B-B14F-4D97-AF65-F5344CB8AC3E}">
        <p14:creationId xmlns:p14="http://schemas.microsoft.com/office/powerpoint/2010/main" val="1865336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A465D-35F7-4637-88B1-ABA1D0D6A55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C48E25A-5D21-4A1C-8649-25FE1971CD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ACA323-D77C-410E-94B3-F187938447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375D490-DB7E-4CDA-A1C3-6BD0F7D32A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B299C7-B18C-485A-979C-FBBA1432CE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ABB82F8-8CE5-45AF-8721-D5696EE03792}"/>
              </a:ext>
            </a:extLst>
          </p:cNvPr>
          <p:cNvSpPr>
            <a:spLocks noGrp="1"/>
          </p:cNvSpPr>
          <p:nvPr>
            <p:ph type="dt" sz="half" idx="10"/>
          </p:nvPr>
        </p:nvSpPr>
        <p:spPr/>
        <p:txBody>
          <a:bodyPr/>
          <a:lstStyle/>
          <a:p>
            <a:fld id="{5E509968-136D-4158-AE60-16B424A982DF}" type="datetimeFigureOut">
              <a:rPr lang="en-IN" smtClean="0"/>
              <a:t>26-09-2022</a:t>
            </a:fld>
            <a:endParaRPr lang="en-IN"/>
          </a:p>
        </p:txBody>
      </p:sp>
      <p:sp>
        <p:nvSpPr>
          <p:cNvPr id="8" name="Footer Placeholder 7">
            <a:extLst>
              <a:ext uri="{FF2B5EF4-FFF2-40B4-BE49-F238E27FC236}">
                <a16:creationId xmlns:a16="http://schemas.microsoft.com/office/drawing/2014/main" id="{CED00EB7-C352-4945-B05C-C0D8D31DF7B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74BD67C-516F-48C5-86D8-2C0C30BBB80F}"/>
              </a:ext>
            </a:extLst>
          </p:cNvPr>
          <p:cNvSpPr>
            <a:spLocks noGrp="1"/>
          </p:cNvSpPr>
          <p:nvPr>
            <p:ph type="sldNum" sz="quarter" idx="12"/>
          </p:nvPr>
        </p:nvSpPr>
        <p:spPr/>
        <p:txBody>
          <a:bodyPr/>
          <a:lstStyle/>
          <a:p>
            <a:fld id="{8C6FA34E-B456-49A8-A989-93BD0975189D}" type="slidenum">
              <a:rPr lang="en-IN" smtClean="0"/>
              <a:t>‹#›</a:t>
            </a:fld>
            <a:endParaRPr lang="en-IN"/>
          </a:p>
        </p:txBody>
      </p:sp>
    </p:spTree>
    <p:extLst>
      <p:ext uri="{BB962C8B-B14F-4D97-AF65-F5344CB8AC3E}">
        <p14:creationId xmlns:p14="http://schemas.microsoft.com/office/powerpoint/2010/main" val="54472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0ADC6-8DB9-4771-A041-6A91253AAEF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6E9CFDA-A528-4AC4-A446-204243EFE17E}"/>
              </a:ext>
            </a:extLst>
          </p:cNvPr>
          <p:cNvSpPr>
            <a:spLocks noGrp="1"/>
          </p:cNvSpPr>
          <p:nvPr>
            <p:ph type="dt" sz="half" idx="10"/>
          </p:nvPr>
        </p:nvSpPr>
        <p:spPr/>
        <p:txBody>
          <a:bodyPr/>
          <a:lstStyle/>
          <a:p>
            <a:fld id="{5E509968-136D-4158-AE60-16B424A982DF}" type="datetimeFigureOut">
              <a:rPr lang="en-IN" smtClean="0"/>
              <a:t>26-09-2022</a:t>
            </a:fld>
            <a:endParaRPr lang="en-IN"/>
          </a:p>
        </p:txBody>
      </p:sp>
      <p:sp>
        <p:nvSpPr>
          <p:cNvPr id="4" name="Footer Placeholder 3">
            <a:extLst>
              <a:ext uri="{FF2B5EF4-FFF2-40B4-BE49-F238E27FC236}">
                <a16:creationId xmlns:a16="http://schemas.microsoft.com/office/drawing/2014/main" id="{BF6B1D6F-B132-4277-8F3E-3A705A81F21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57DDBB8-5C56-40F8-B630-7A6A7D27A57C}"/>
              </a:ext>
            </a:extLst>
          </p:cNvPr>
          <p:cNvSpPr>
            <a:spLocks noGrp="1"/>
          </p:cNvSpPr>
          <p:nvPr>
            <p:ph type="sldNum" sz="quarter" idx="12"/>
          </p:nvPr>
        </p:nvSpPr>
        <p:spPr/>
        <p:txBody>
          <a:bodyPr/>
          <a:lstStyle/>
          <a:p>
            <a:fld id="{8C6FA34E-B456-49A8-A989-93BD0975189D}" type="slidenum">
              <a:rPr lang="en-IN" smtClean="0"/>
              <a:t>‹#›</a:t>
            </a:fld>
            <a:endParaRPr lang="en-IN"/>
          </a:p>
        </p:txBody>
      </p:sp>
    </p:spTree>
    <p:extLst>
      <p:ext uri="{BB962C8B-B14F-4D97-AF65-F5344CB8AC3E}">
        <p14:creationId xmlns:p14="http://schemas.microsoft.com/office/powerpoint/2010/main" val="1348562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D62200-EBFE-48F0-8CB6-744C0DC69887}"/>
              </a:ext>
            </a:extLst>
          </p:cNvPr>
          <p:cNvSpPr>
            <a:spLocks noGrp="1"/>
          </p:cNvSpPr>
          <p:nvPr>
            <p:ph type="dt" sz="half" idx="10"/>
          </p:nvPr>
        </p:nvSpPr>
        <p:spPr/>
        <p:txBody>
          <a:bodyPr/>
          <a:lstStyle/>
          <a:p>
            <a:fld id="{5E509968-136D-4158-AE60-16B424A982DF}" type="datetimeFigureOut">
              <a:rPr lang="en-IN" smtClean="0"/>
              <a:t>26-09-2022</a:t>
            </a:fld>
            <a:endParaRPr lang="en-IN"/>
          </a:p>
        </p:txBody>
      </p:sp>
      <p:sp>
        <p:nvSpPr>
          <p:cNvPr id="3" name="Footer Placeholder 2">
            <a:extLst>
              <a:ext uri="{FF2B5EF4-FFF2-40B4-BE49-F238E27FC236}">
                <a16:creationId xmlns:a16="http://schemas.microsoft.com/office/drawing/2014/main" id="{4B078A06-AE01-496B-BE7A-49046920347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DDDDF94-22F7-40D5-AF3F-57242ABF6DFF}"/>
              </a:ext>
            </a:extLst>
          </p:cNvPr>
          <p:cNvSpPr>
            <a:spLocks noGrp="1"/>
          </p:cNvSpPr>
          <p:nvPr>
            <p:ph type="sldNum" sz="quarter" idx="12"/>
          </p:nvPr>
        </p:nvSpPr>
        <p:spPr/>
        <p:txBody>
          <a:bodyPr/>
          <a:lstStyle/>
          <a:p>
            <a:fld id="{8C6FA34E-B456-49A8-A989-93BD0975189D}" type="slidenum">
              <a:rPr lang="en-IN" smtClean="0"/>
              <a:t>‹#›</a:t>
            </a:fld>
            <a:endParaRPr lang="en-IN"/>
          </a:p>
        </p:txBody>
      </p:sp>
    </p:spTree>
    <p:extLst>
      <p:ext uri="{BB962C8B-B14F-4D97-AF65-F5344CB8AC3E}">
        <p14:creationId xmlns:p14="http://schemas.microsoft.com/office/powerpoint/2010/main" val="40736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B0E32-8597-4CA5-AEA0-D5BC3048BE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C550B8D-086A-489F-9030-7E63BE1883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6C6A716-4075-4108-8F16-73EA4BAFE0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058725-7682-4989-AE37-710626E15077}"/>
              </a:ext>
            </a:extLst>
          </p:cNvPr>
          <p:cNvSpPr>
            <a:spLocks noGrp="1"/>
          </p:cNvSpPr>
          <p:nvPr>
            <p:ph type="dt" sz="half" idx="10"/>
          </p:nvPr>
        </p:nvSpPr>
        <p:spPr/>
        <p:txBody>
          <a:bodyPr/>
          <a:lstStyle/>
          <a:p>
            <a:fld id="{5E509968-136D-4158-AE60-16B424A982DF}" type="datetimeFigureOut">
              <a:rPr lang="en-IN" smtClean="0"/>
              <a:t>26-09-2022</a:t>
            </a:fld>
            <a:endParaRPr lang="en-IN"/>
          </a:p>
        </p:txBody>
      </p:sp>
      <p:sp>
        <p:nvSpPr>
          <p:cNvPr id="6" name="Footer Placeholder 5">
            <a:extLst>
              <a:ext uri="{FF2B5EF4-FFF2-40B4-BE49-F238E27FC236}">
                <a16:creationId xmlns:a16="http://schemas.microsoft.com/office/drawing/2014/main" id="{811D5D5F-E5FB-44A9-BBE2-7F5433D9D69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DC4C793-AA82-49AF-B9D8-DB8E3892D258}"/>
              </a:ext>
            </a:extLst>
          </p:cNvPr>
          <p:cNvSpPr>
            <a:spLocks noGrp="1"/>
          </p:cNvSpPr>
          <p:nvPr>
            <p:ph type="sldNum" sz="quarter" idx="12"/>
          </p:nvPr>
        </p:nvSpPr>
        <p:spPr/>
        <p:txBody>
          <a:bodyPr/>
          <a:lstStyle/>
          <a:p>
            <a:fld id="{8C6FA34E-B456-49A8-A989-93BD0975189D}" type="slidenum">
              <a:rPr lang="en-IN" smtClean="0"/>
              <a:t>‹#›</a:t>
            </a:fld>
            <a:endParaRPr lang="en-IN"/>
          </a:p>
        </p:txBody>
      </p:sp>
    </p:spTree>
    <p:extLst>
      <p:ext uri="{BB962C8B-B14F-4D97-AF65-F5344CB8AC3E}">
        <p14:creationId xmlns:p14="http://schemas.microsoft.com/office/powerpoint/2010/main" val="2716898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E1504-95BC-48E9-82E9-495DA3DCCB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85B5B74-3258-4D10-B859-0576C9C2E4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4B9C9BB-F62C-4845-A98C-5203D9FC01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CE2F9D-D0B9-4FFE-BFC2-C0E24649EE13}"/>
              </a:ext>
            </a:extLst>
          </p:cNvPr>
          <p:cNvSpPr>
            <a:spLocks noGrp="1"/>
          </p:cNvSpPr>
          <p:nvPr>
            <p:ph type="dt" sz="half" idx="10"/>
          </p:nvPr>
        </p:nvSpPr>
        <p:spPr/>
        <p:txBody>
          <a:bodyPr/>
          <a:lstStyle/>
          <a:p>
            <a:fld id="{5E509968-136D-4158-AE60-16B424A982DF}" type="datetimeFigureOut">
              <a:rPr lang="en-IN" smtClean="0"/>
              <a:t>26-09-2022</a:t>
            </a:fld>
            <a:endParaRPr lang="en-IN"/>
          </a:p>
        </p:txBody>
      </p:sp>
      <p:sp>
        <p:nvSpPr>
          <p:cNvPr id="6" name="Footer Placeholder 5">
            <a:extLst>
              <a:ext uri="{FF2B5EF4-FFF2-40B4-BE49-F238E27FC236}">
                <a16:creationId xmlns:a16="http://schemas.microsoft.com/office/drawing/2014/main" id="{F06C0AED-2454-4809-BADF-A946D78E7A3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B2B4F7B-7ABB-4FC5-A33A-F11235A4A4F6}"/>
              </a:ext>
            </a:extLst>
          </p:cNvPr>
          <p:cNvSpPr>
            <a:spLocks noGrp="1"/>
          </p:cNvSpPr>
          <p:nvPr>
            <p:ph type="sldNum" sz="quarter" idx="12"/>
          </p:nvPr>
        </p:nvSpPr>
        <p:spPr/>
        <p:txBody>
          <a:bodyPr/>
          <a:lstStyle/>
          <a:p>
            <a:fld id="{8C6FA34E-B456-49A8-A989-93BD0975189D}" type="slidenum">
              <a:rPr lang="en-IN" smtClean="0"/>
              <a:t>‹#›</a:t>
            </a:fld>
            <a:endParaRPr lang="en-IN"/>
          </a:p>
        </p:txBody>
      </p:sp>
    </p:spTree>
    <p:extLst>
      <p:ext uri="{BB962C8B-B14F-4D97-AF65-F5344CB8AC3E}">
        <p14:creationId xmlns:p14="http://schemas.microsoft.com/office/powerpoint/2010/main" val="4048797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0E1CA6-2FB6-4571-AC2D-3FAE2EC882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CAFED2E-B21B-41B6-8CB9-A076BB4F0F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BA015FA-B9D9-4D8F-ABA9-C73814E32F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509968-136D-4158-AE60-16B424A982DF}" type="datetimeFigureOut">
              <a:rPr lang="en-IN" smtClean="0"/>
              <a:t>26-09-2022</a:t>
            </a:fld>
            <a:endParaRPr lang="en-IN"/>
          </a:p>
        </p:txBody>
      </p:sp>
      <p:sp>
        <p:nvSpPr>
          <p:cNvPr id="5" name="Footer Placeholder 4">
            <a:extLst>
              <a:ext uri="{FF2B5EF4-FFF2-40B4-BE49-F238E27FC236}">
                <a16:creationId xmlns:a16="http://schemas.microsoft.com/office/drawing/2014/main" id="{908E259E-AF64-4C0C-8255-3E290DE6E4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DDA2ED0-C335-4FE3-9E06-607EA6D3F3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FA34E-B456-49A8-A989-93BD0975189D}" type="slidenum">
              <a:rPr lang="en-IN" smtClean="0"/>
              <a:t>‹#›</a:t>
            </a:fld>
            <a:endParaRPr lang="en-IN"/>
          </a:p>
        </p:txBody>
      </p:sp>
    </p:spTree>
    <p:extLst>
      <p:ext uri="{BB962C8B-B14F-4D97-AF65-F5344CB8AC3E}">
        <p14:creationId xmlns:p14="http://schemas.microsoft.com/office/powerpoint/2010/main" val="229928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a:extLst>
              <a:ext uri="{FF2B5EF4-FFF2-40B4-BE49-F238E27FC236}">
                <a16:creationId xmlns:a16="http://schemas.microsoft.com/office/drawing/2014/main" id="{08E7E7CA-98A2-424D-B797-426CE4911D9E}"/>
              </a:ext>
            </a:extLst>
          </p:cNvPr>
          <p:cNvSpPr txBox="1">
            <a:spLocks noChangeArrowheads="1"/>
          </p:cNvSpPr>
          <p:nvPr/>
        </p:nvSpPr>
        <p:spPr bwMode="auto">
          <a:xfrm>
            <a:off x="174812" y="1130301"/>
            <a:ext cx="12017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IN" altLang="en-US" sz="2400" u="sng" dirty="0">
                <a:latin typeface="Times New Roman" panose="02020603050405020304" pitchFamily="18" charset="0"/>
                <a:cs typeface="Times New Roman" panose="02020603050405020304" pitchFamily="18" charset="0"/>
              </a:rPr>
              <a:t>RUNGTA COLLEGE OF DENTAL SCIENCES AND RESEARCH</a:t>
            </a:r>
          </a:p>
        </p:txBody>
      </p:sp>
      <p:sp>
        <p:nvSpPr>
          <p:cNvPr id="15363" name="TextBox 4">
            <a:extLst>
              <a:ext uri="{FF2B5EF4-FFF2-40B4-BE49-F238E27FC236}">
                <a16:creationId xmlns:a16="http://schemas.microsoft.com/office/drawing/2014/main" id="{1D73653B-8E3E-43FD-930C-2510548CCB6C}"/>
              </a:ext>
            </a:extLst>
          </p:cNvPr>
          <p:cNvSpPr txBox="1">
            <a:spLocks noChangeArrowheads="1"/>
          </p:cNvSpPr>
          <p:nvPr/>
        </p:nvSpPr>
        <p:spPr bwMode="auto">
          <a:xfrm>
            <a:off x="2028826" y="2379663"/>
            <a:ext cx="82899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IN" altLang="en-US" sz="2400" u="sng" dirty="0">
                <a:latin typeface="Times New Roman" panose="02020603050405020304" pitchFamily="18" charset="0"/>
                <a:cs typeface="Times New Roman" panose="02020603050405020304" pitchFamily="18" charset="0"/>
              </a:rPr>
              <a:t>Preparation of Patient to receive Removable partial </a:t>
            </a:r>
            <a:r>
              <a:rPr lang="en-IN" altLang="en-US" sz="2400" u="sng" dirty="0" err="1">
                <a:latin typeface="Times New Roman" panose="02020603050405020304" pitchFamily="18" charset="0"/>
                <a:cs typeface="Times New Roman" panose="02020603050405020304" pitchFamily="18" charset="0"/>
              </a:rPr>
              <a:t>denture:Mouth</a:t>
            </a:r>
            <a:r>
              <a:rPr lang="en-IN" altLang="en-US" sz="2400" u="sng" dirty="0">
                <a:latin typeface="Times New Roman" panose="02020603050405020304" pitchFamily="18" charset="0"/>
                <a:cs typeface="Times New Roman" panose="02020603050405020304" pitchFamily="18" charset="0"/>
              </a:rPr>
              <a:t> preparation </a:t>
            </a:r>
            <a:r>
              <a:rPr lang="en-IN" altLang="en-US" sz="2400" u="sng" dirty="0" err="1">
                <a:latin typeface="Times New Roman" panose="02020603050405020304" pitchFamily="18" charset="0"/>
                <a:cs typeface="Times New Roman" panose="02020603050405020304" pitchFamily="18" charset="0"/>
              </a:rPr>
              <a:t>Periodontal,Endodontic,Surgical</a:t>
            </a:r>
            <a:r>
              <a:rPr lang="en-IN" altLang="en-US" sz="2400" u="sng" dirty="0">
                <a:latin typeface="Times New Roman" panose="02020603050405020304" pitchFamily="18" charset="0"/>
                <a:cs typeface="Times New Roman" panose="02020603050405020304" pitchFamily="18" charset="0"/>
              </a:rPr>
              <a:t> etc</a:t>
            </a:r>
          </a:p>
          <a:p>
            <a:pPr algn="ctr"/>
            <a:r>
              <a:rPr lang="en-IN" altLang="en-US" sz="2000" u="sng" dirty="0">
                <a:latin typeface="Times New Roman" panose="02020603050405020304" pitchFamily="18" charset="0"/>
                <a:cs typeface="Times New Roman" panose="02020603050405020304" pitchFamily="18" charset="0"/>
              </a:rPr>
              <a:t>Dept of Prosthodontics Part 1</a:t>
            </a:r>
          </a:p>
          <a:p>
            <a:pPr algn="ctr"/>
            <a:r>
              <a:rPr lang="en-IN" altLang="en-US" sz="2000" u="sng" dirty="0">
                <a:latin typeface="Times New Roman" panose="02020603050405020304" pitchFamily="18" charset="0"/>
                <a:cs typeface="Times New Roman" panose="02020603050405020304" pitchFamily="18" charset="0"/>
              </a:rPr>
              <a:t>3</a:t>
            </a:r>
            <a:r>
              <a:rPr lang="en-IN" altLang="en-US" sz="2000" u="sng" baseline="30000" dirty="0">
                <a:latin typeface="Times New Roman" panose="02020603050405020304" pitchFamily="18" charset="0"/>
                <a:cs typeface="Times New Roman" panose="02020603050405020304" pitchFamily="18" charset="0"/>
              </a:rPr>
              <a:t>rd</a:t>
            </a:r>
            <a:r>
              <a:rPr lang="en-IN" altLang="en-US" sz="2000" u="sng" dirty="0">
                <a:latin typeface="Times New Roman" panose="02020603050405020304" pitchFamily="18" charset="0"/>
                <a:cs typeface="Times New Roman" panose="02020603050405020304" pitchFamily="18" charset="0"/>
              </a:rPr>
              <a:t> Year BDS</a:t>
            </a:r>
          </a:p>
        </p:txBody>
      </p:sp>
      <p:sp>
        <p:nvSpPr>
          <p:cNvPr id="15364" name="TextBox 6">
            <a:extLst>
              <a:ext uri="{FF2B5EF4-FFF2-40B4-BE49-F238E27FC236}">
                <a16:creationId xmlns:a16="http://schemas.microsoft.com/office/drawing/2014/main" id="{6438BA55-E8CB-4E73-99EA-36CF3C2579F3}"/>
              </a:ext>
            </a:extLst>
          </p:cNvPr>
          <p:cNvSpPr txBox="1">
            <a:spLocks noChangeArrowheads="1"/>
          </p:cNvSpPr>
          <p:nvPr/>
        </p:nvSpPr>
        <p:spPr bwMode="auto">
          <a:xfrm>
            <a:off x="6508376" y="4397187"/>
            <a:ext cx="381037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IN" altLang="en-US" b="1" u="sng" dirty="0"/>
              <a:t>Presented By:</a:t>
            </a:r>
          </a:p>
          <a:p>
            <a:r>
              <a:rPr lang="en-IN" altLang="en-US" dirty="0"/>
              <a:t> </a:t>
            </a:r>
          </a:p>
          <a:p>
            <a:r>
              <a:rPr lang="en-IN" altLang="en-US" dirty="0" err="1"/>
              <a:t>Dr.Shilpi</a:t>
            </a:r>
            <a:r>
              <a:rPr lang="en-IN" altLang="en-US" dirty="0"/>
              <a:t> </a:t>
            </a:r>
            <a:r>
              <a:rPr lang="en-IN" altLang="en-US" dirty="0" err="1"/>
              <a:t>Karpathak</a:t>
            </a:r>
            <a:endParaRPr lang="en-IN" altLang="en-US" dirty="0"/>
          </a:p>
          <a:p>
            <a:r>
              <a:rPr lang="en-IN" altLang="en-US" dirty="0"/>
              <a:t>Professor</a:t>
            </a:r>
          </a:p>
          <a:p>
            <a:r>
              <a:rPr lang="en-IN" altLang="en-US" dirty="0"/>
              <a:t>Dept of Prosthodontics</a:t>
            </a:r>
          </a:p>
          <a:p>
            <a:endParaRPr lang="en-IN" altLang="en-US" dirty="0"/>
          </a:p>
        </p:txBody>
      </p:sp>
      <p:pic>
        <p:nvPicPr>
          <p:cNvPr id="5" name="Picture 4">
            <a:extLst>
              <a:ext uri="{FF2B5EF4-FFF2-40B4-BE49-F238E27FC236}">
                <a16:creationId xmlns:a16="http://schemas.microsoft.com/office/drawing/2014/main" id="{2EA0CA21-18BA-476E-9F11-363CBF92F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781" r="15781"/>
          <a:stretch>
            <a:fillRect/>
          </a:stretch>
        </p:blipFill>
        <p:spPr bwMode="auto">
          <a:xfrm>
            <a:off x="573462" y="898937"/>
            <a:ext cx="811966" cy="92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EDF79-7F23-4CCE-B09C-7256DDC4FD48}"/>
              </a:ext>
            </a:extLst>
          </p:cNvPr>
          <p:cNvSpPr>
            <a:spLocks noGrp="1"/>
          </p:cNvSpPr>
          <p:nvPr>
            <p:ph type="title"/>
          </p:nvPr>
        </p:nvSpPr>
        <p:spPr/>
        <p:txBody>
          <a:bodyPr/>
          <a:lstStyle/>
          <a:p>
            <a:r>
              <a:rPr lang="en-IN" dirty="0"/>
              <a:t>Correction of Malalignment</a:t>
            </a:r>
          </a:p>
        </p:txBody>
      </p:sp>
      <p:sp>
        <p:nvSpPr>
          <p:cNvPr id="3" name="Content Placeholder 2">
            <a:extLst>
              <a:ext uri="{FF2B5EF4-FFF2-40B4-BE49-F238E27FC236}">
                <a16:creationId xmlns:a16="http://schemas.microsoft.com/office/drawing/2014/main" id="{A6F67E05-4564-416E-99E3-9DE1EA9F9BD8}"/>
              </a:ext>
            </a:extLst>
          </p:cNvPr>
          <p:cNvSpPr>
            <a:spLocks noGrp="1"/>
          </p:cNvSpPr>
          <p:nvPr>
            <p:ph idx="1"/>
          </p:nvPr>
        </p:nvSpPr>
        <p:spPr/>
        <p:txBody>
          <a:bodyPr>
            <a:normAutofit lnSpcReduction="10000"/>
          </a:bodyPr>
          <a:lstStyle/>
          <a:p>
            <a:r>
              <a:rPr lang="en-US" dirty="0"/>
              <a:t>Teeth that are out of alignment may create significant difficulties in removable partial denture service.</a:t>
            </a:r>
          </a:p>
          <a:p>
            <a:r>
              <a:rPr lang="en-US" dirty="0"/>
              <a:t>Orthodontic movement of </a:t>
            </a:r>
            <a:r>
              <a:rPr lang="en-US" dirty="0" err="1"/>
              <a:t>malpositioned</a:t>
            </a:r>
            <a:r>
              <a:rPr lang="en-US" dirty="0"/>
              <a:t> teeth should be the first option. Unfortunately, orthodontic therapy may not be possible for patients with few remaining teeth.</a:t>
            </a:r>
          </a:p>
          <a:p>
            <a:r>
              <a:rPr lang="en-US" dirty="0"/>
              <a:t> Minor malalignments may be corrected by recontouring the axial surfaces of the malposed teeth.</a:t>
            </a:r>
          </a:p>
          <a:p>
            <a:r>
              <a:rPr lang="en-US" dirty="0"/>
              <a:t>Moderate malalignments may be treated by placing crowns.</a:t>
            </a:r>
          </a:p>
          <a:p>
            <a:r>
              <a:rPr lang="en-US" dirty="0"/>
              <a:t>When malalignment is so severe that it renders a tooth unusable, consider extraction of the malposed tooth</a:t>
            </a:r>
            <a:endParaRPr lang="en-IN" dirty="0"/>
          </a:p>
        </p:txBody>
      </p:sp>
    </p:spTree>
    <p:extLst>
      <p:ext uri="{BB962C8B-B14F-4D97-AF65-F5344CB8AC3E}">
        <p14:creationId xmlns:p14="http://schemas.microsoft.com/office/powerpoint/2010/main" val="3935744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C792E-A9E7-44F9-A271-4AF00DCE79CD}"/>
              </a:ext>
            </a:extLst>
          </p:cNvPr>
          <p:cNvSpPr>
            <a:spLocks noGrp="1"/>
          </p:cNvSpPr>
          <p:nvPr>
            <p:ph type="title"/>
          </p:nvPr>
        </p:nvSpPr>
        <p:spPr/>
        <p:txBody>
          <a:bodyPr/>
          <a:lstStyle/>
          <a:p>
            <a:r>
              <a:rPr lang="en-US" dirty="0"/>
              <a:t>Provision of Support for </a:t>
            </a:r>
            <a:r>
              <a:rPr lang="en-US" dirty="0" err="1"/>
              <a:t>PeriodontallyWeakenedTeeth</a:t>
            </a:r>
            <a:endParaRPr lang="en-IN" dirty="0"/>
          </a:p>
        </p:txBody>
      </p:sp>
      <p:sp>
        <p:nvSpPr>
          <p:cNvPr id="3" name="Content Placeholder 2">
            <a:extLst>
              <a:ext uri="{FF2B5EF4-FFF2-40B4-BE49-F238E27FC236}">
                <a16:creationId xmlns:a16="http://schemas.microsoft.com/office/drawing/2014/main" id="{439D93CD-C35A-4DCE-A23B-88BE07E9166D}"/>
              </a:ext>
            </a:extLst>
          </p:cNvPr>
          <p:cNvSpPr>
            <a:spLocks noGrp="1"/>
          </p:cNvSpPr>
          <p:nvPr>
            <p:ph idx="1"/>
          </p:nvPr>
        </p:nvSpPr>
        <p:spPr/>
        <p:txBody>
          <a:bodyPr/>
          <a:lstStyle/>
          <a:p>
            <a:r>
              <a:rPr lang="en-US" dirty="0"/>
              <a:t>These teeth may require some form of splinting to provide adequate support and stabilization for a removable partial denture. </a:t>
            </a:r>
          </a:p>
          <a:p>
            <a:r>
              <a:rPr lang="en-US" dirty="0"/>
              <a:t>Splinting may be accomplished using fixed restorations or designing the removable partial denture to join teeth as a functional unit.</a:t>
            </a:r>
          </a:p>
          <a:p>
            <a:r>
              <a:rPr lang="en-US" dirty="0"/>
              <a:t>Fixed splinting is accomplished by joining teeth with complete- or partial-coverage </a:t>
            </a:r>
            <a:r>
              <a:rPr lang="en-US" dirty="0" err="1"/>
              <a:t>restorations.These</a:t>
            </a:r>
            <a:r>
              <a:rPr lang="en-US" dirty="0"/>
              <a:t> restorations may be cast as a single unit or they may be cast individually and joined via soldering </a:t>
            </a:r>
            <a:r>
              <a:rPr lang="en-US" dirty="0" err="1"/>
              <a:t>procedures.The</a:t>
            </a:r>
            <a:r>
              <a:rPr lang="en-US" dirty="0"/>
              <a:t> objective is to gain improved resistance to applied forces</a:t>
            </a:r>
            <a:endParaRPr lang="en-IN" dirty="0"/>
          </a:p>
        </p:txBody>
      </p:sp>
    </p:spTree>
    <p:extLst>
      <p:ext uri="{BB962C8B-B14F-4D97-AF65-F5344CB8AC3E}">
        <p14:creationId xmlns:p14="http://schemas.microsoft.com/office/powerpoint/2010/main" val="1233956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4261-93CC-4713-8AE2-A3C9786CCC3A}"/>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96CC2CC0-C32D-4428-95D9-969347B9EE7F}"/>
              </a:ext>
            </a:extLst>
          </p:cNvPr>
          <p:cNvSpPr>
            <a:spLocks noGrp="1"/>
          </p:cNvSpPr>
          <p:nvPr>
            <p:ph idx="1"/>
          </p:nvPr>
        </p:nvSpPr>
        <p:spPr/>
        <p:txBody>
          <a:bodyPr/>
          <a:lstStyle/>
          <a:p>
            <a:r>
              <a:rPr lang="en-US" dirty="0"/>
              <a:t>fixed splinting of posterior teeth will provide additional resistance to anteroposterior forces, but not mediolateral force.</a:t>
            </a:r>
          </a:p>
          <a:p>
            <a:r>
              <a:rPr lang="en-US" dirty="0"/>
              <a:t>To obtain improved resistance to mediolateral forces, fixed splinting must be extended to include one or more anterior teeth. </a:t>
            </a:r>
          </a:p>
          <a:p>
            <a:r>
              <a:rPr lang="en-US" dirty="0"/>
              <a:t>Inclusion of the canine is particularly important since this tooth occupies a position at the “corner” of the </a:t>
            </a:r>
            <a:r>
              <a:rPr lang="en-US" dirty="0" err="1"/>
              <a:t>arch.Teeth</a:t>
            </a:r>
            <a:r>
              <a:rPr lang="en-US" dirty="0"/>
              <a:t> located distal to the canine are oriented </a:t>
            </a:r>
            <a:r>
              <a:rPr lang="en-US" dirty="0" err="1"/>
              <a:t>anteroposteriorly</a:t>
            </a:r>
            <a:r>
              <a:rPr lang="en-US" dirty="0"/>
              <a:t>, while the canine and the remaining anterior teeth assume a mediolateral orientation. Due to its position, the canine provides a buttressing effect that yields significant lateral resistance</a:t>
            </a:r>
            <a:endParaRPr lang="en-IN" dirty="0"/>
          </a:p>
        </p:txBody>
      </p:sp>
    </p:spTree>
    <p:extLst>
      <p:ext uri="{BB962C8B-B14F-4D97-AF65-F5344CB8AC3E}">
        <p14:creationId xmlns:p14="http://schemas.microsoft.com/office/powerpoint/2010/main" val="3020935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FFB8-C68F-4CF1-AFDE-BE44F651438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F1CD1AE-6E05-4A7D-B699-617D504CA15C}"/>
              </a:ext>
            </a:extLst>
          </p:cNvPr>
          <p:cNvSpPr>
            <a:spLocks noGrp="1"/>
          </p:cNvSpPr>
          <p:nvPr>
            <p:ph idx="1"/>
          </p:nvPr>
        </p:nvSpPr>
        <p:spPr/>
        <p:txBody>
          <a:bodyPr>
            <a:normAutofit fontScale="92500" lnSpcReduction="20000"/>
          </a:bodyPr>
          <a:lstStyle/>
          <a:p>
            <a:r>
              <a:rPr lang="en-US" dirty="0"/>
              <a:t>A major drawback of fixed splinting centers upon inability of the patient to adequately clean the splint.</a:t>
            </a:r>
          </a:p>
          <a:p>
            <a:r>
              <a:rPr lang="en-US" dirty="0"/>
              <a:t>Cost and projected longevity of such restorations also must be considered when deciding w</a:t>
            </a:r>
          </a:p>
          <a:p>
            <a:r>
              <a:rPr lang="en-US" dirty="0"/>
              <a:t>splinting also may be accomplished using properly designed removable partial denture.</a:t>
            </a:r>
          </a:p>
          <a:p>
            <a:r>
              <a:rPr lang="en-US" dirty="0"/>
              <a:t>involves the use of lingual plating in conjunction with multiple facially positioned clasp arms. </a:t>
            </a:r>
          </a:p>
          <a:p>
            <a:r>
              <a:rPr lang="en-US" dirty="0"/>
              <a:t>The encompassment provided by these components joins the teeth as a functional unit. This permits the even distribution of applied forces over an increased number of teeth and may improve the longevity of the remaining teeth. </a:t>
            </a:r>
            <a:endParaRPr lang="en-IN" dirty="0"/>
          </a:p>
        </p:txBody>
      </p:sp>
    </p:spTree>
    <p:extLst>
      <p:ext uri="{BB962C8B-B14F-4D97-AF65-F5344CB8AC3E}">
        <p14:creationId xmlns:p14="http://schemas.microsoft.com/office/powerpoint/2010/main" val="269300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B1C10-CD61-4074-8E20-7743095DA32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C28E653-B92A-4BDC-A759-0567722DA776}"/>
              </a:ext>
            </a:extLst>
          </p:cNvPr>
          <p:cNvSpPr>
            <a:spLocks noGrp="1"/>
          </p:cNvSpPr>
          <p:nvPr>
            <p:ph idx="1"/>
          </p:nvPr>
        </p:nvSpPr>
        <p:spPr/>
        <p:txBody>
          <a:bodyPr/>
          <a:lstStyle/>
          <a:p>
            <a:r>
              <a:rPr lang="en-US" dirty="0"/>
              <a:t>A second option involves retaining both teeth and fabricating a removable partial denture with a direct retainer on the periodontally compromised tooth. This generally leads to accelerated failure of the periodontally compromised tooth and renders the removable partial denture unusable.</a:t>
            </a:r>
          </a:p>
          <a:p>
            <a:r>
              <a:rPr lang="en-US" dirty="0"/>
              <a:t> A third option involves extraction of the periodontally compromised tooth. The adjacent tooth may then be used as a removable partial denture abutment. Experience indicates that this option usually is the most suitable</a:t>
            </a:r>
            <a:endParaRPr lang="en-IN" dirty="0"/>
          </a:p>
        </p:txBody>
      </p:sp>
    </p:spTree>
    <p:extLst>
      <p:ext uri="{BB962C8B-B14F-4D97-AF65-F5344CB8AC3E}">
        <p14:creationId xmlns:p14="http://schemas.microsoft.com/office/powerpoint/2010/main" val="758343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3C9E6-1887-4831-AF0F-9C3A3B56606B}"/>
              </a:ext>
            </a:extLst>
          </p:cNvPr>
          <p:cNvSpPr>
            <a:spLocks noGrp="1"/>
          </p:cNvSpPr>
          <p:nvPr>
            <p:ph type="title"/>
          </p:nvPr>
        </p:nvSpPr>
        <p:spPr/>
        <p:txBody>
          <a:bodyPr/>
          <a:lstStyle/>
          <a:p>
            <a:r>
              <a:rPr lang="en-IN" dirty="0"/>
              <a:t>Re-establishment of Arch Continuity</a:t>
            </a:r>
          </a:p>
        </p:txBody>
      </p:sp>
      <p:sp>
        <p:nvSpPr>
          <p:cNvPr id="3" name="Content Placeholder 2">
            <a:extLst>
              <a:ext uri="{FF2B5EF4-FFF2-40B4-BE49-F238E27FC236}">
                <a16:creationId xmlns:a16="http://schemas.microsoft.com/office/drawing/2014/main" id="{C2E7DFDF-2679-4898-8A77-960162D54F54}"/>
              </a:ext>
            </a:extLst>
          </p:cNvPr>
          <p:cNvSpPr>
            <a:spLocks noGrp="1"/>
          </p:cNvSpPr>
          <p:nvPr>
            <p:ph idx="1"/>
          </p:nvPr>
        </p:nvSpPr>
        <p:spPr/>
        <p:txBody>
          <a:bodyPr/>
          <a:lstStyle/>
          <a:p>
            <a:r>
              <a:rPr lang="en-US" dirty="0"/>
              <a:t>When a lone-standing abutment is present,  should carefully examine the remainder of the arch to determine whether the patient would benefit from placement of a fixed partial denture.</a:t>
            </a:r>
          </a:p>
          <a:p>
            <a:r>
              <a:rPr lang="en-US" dirty="0"/>
              <a:t>An appropriately constructed fixed partial denture may be used to reestablish continuity of the dental arch and greatly improve the prognosis for removable partial denture therapy</a:t>
            </a:r>
            <a:endParaRPr lang="en-IN" dirty="0"/>
          </a:p>
        </p:txBody>
      </p:sp>
    </p:spTree>
    <p:extLst>
      <p:ext uri="{BB962C8B-B14F-4D97-AF65-F5344CB8AC3E}">
        <p14:creationId xmlns:p14="http://schemas.microsoft.com/office/powerpoint/2010/main" val="3667932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E8FD29-B713-4FE7-8FA4-3CD96A4E3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836" y="657993"/>
            <a:ext cx="3938174" cy="4103057"/>
          </a:xfrm>
          <a:prstGeom prst="rect">
            <a:avLst/>
          </a:prstGeom>
        </p:spPr>
      </p:pic>
      <p:pic>
        <p:nvPicPr>
          <p:cNvPr id="5" name="Picture 4">
            <a:extLst>
              <a:ext uri="{FF2B5EF4-FFF2-40B4-BE49-F238E27FC236}">
                <a16:creationId xmlns:a16="http://schemas.microsoft.com/office/drawing/2014/main" id="{951489D9-15A6-468D-9D30-A24E06D5F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034" y="657993"/>
            <a:ext cx="4444425" cy="4377980"/>
          </a:xfrm>
          <a:prstGeom prst="rect">
            <a:avLst/>
          </a:prstGeom>
        </p:spPr>
      </p:pic>
    </p:spTree>
    <p:extLst>
      <p:ext uri="{BB962C8B-B14F-4D97-AF65-F5344CB8AC3E}">
        <p14:creationId xmlns:p14="http://schemas.microsoft.com/office/powerpoint/2010/main" val="1157352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E42C8-58FA-4B57-942A-0CB7939E2576}"/>
              </a:ext>
            </a:extLst>
          </p:cNvPr>
          <p:cNvSpPr>
            <a:spLocks noGrp="1"/>
          </p:cNvSpPr>
          <p:nvPr>
            <p:ph type="title"/>
          </p:nvPr>
        </p:nvSpPr>
        <p:spPr/>
        <p:txBody>
          <a:bodyPr/>
          <a:lstStyle/>
          <a:p>
            <a:r>
              <a:rPr lang="en-IN" dirty="0"/>
              <a:t>Additional Considerations</a:t>
            </a:r>
          </a:p>
        </p:txBody>
      </p:sp>
      <p:sp>
        <p:nvSpPr>
          <p:cNvPr id="3" name="Content Placeholder 2">
            <a:extLst>
              <a:ext uri="{FF2B5EF4-FFF2-40B4-BE49-F238E27FC236}">
                <a16:creationId xmlns:a16="http://schemas.microsoft.com/office/drawing/2014/main" id="{99664280-B95D-402B-8FEA-518B6CC2C0A9}"/>
              </a:ext>
            </a:extLst>
          </p:cNvPr>
          <p:cNvSpPr>
            <a:spLocks noGrp="1"/>
          </p:cNvSpPr>
          <p:nvPr>
            <p:ph idx="1"/>
          </p:nvPr>
        </p:nvSpPr>
        <p:spPr/>
        <p:txBody>
          <a:bodyPr/>
          <a:lstStyle/>
          <a:p>
            <a:r>
              <a:rPr lang="en-US" dirty="0"/>
              <a:t>Teeth that have lost a moderate amount of supporting bone but display minimal mobility and are strategically positioned in the arch may be retained to provide support for removable partial dentures.</a:t>
            </a:r>
          </a:p>
          <a:p>
            <a:r>
              <a:rPr lang="en-US" dirty="0"/>
              <a:t>These teeth are intended to resist movement of removable partial dentures toward tissues during function. </a:t>
            </a:r>
          </a:p>
          <a:p>
            <a:r>
              <a:rPr lang="en-US" dirty="0"/>
              <a:t>If teeth that are located at the posterior end of a distal extension base, the prosthesis will function as a Class III removable partial denture rather than a Class I or Class II prosthesis. </a:t>
            </a:r>
          </a:p>
          <a:p>
            <a:r>
              <a:rPr lang="en-US" dirty="0"/>
              <a:t>This change improves the function and patient acceptance of the removable partial denture</a:t>
            </a:r>
            <a:endParaRPr lang="en-IN" dirty="0"/>
          </a:p>
        </p:txBody>
      </p:sp>
    </p:spTree>
    <p:extLst>
      <p:ext uri="{BB962C8B-B14F-4D97-AF65-F5344CB8AC3E}">
        <p14:creationId xmlns:p14="http://schemas.microsoft.com/office/powerpoint/2010/main" val="1450412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F1043F-497D-4AD8-9EF1-A5D74F7859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3087" y="2000250"/>
            <a:ext cx="8505825" cy="2857500"/>
          </a:xfrm>
          <a:prstGeom prst="rect">
            <a:avLst/>
          </a:prstGeom>
        </p:spPr>
      </p:pic>
    </p:spTree>
    <p:extLst>
      <p:ext uri="{BB962C8B-B14F-4D97-AF65-F5344CB8AC3E}">
        <p14:creationId xmlns:p14="http://schemas.microsoft.com/office/powerpoint/2010/main" val="982480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41EEC-747F-460C-9936-91F629BE2319}"/>
              </a:ext>
            </a:extLst>
          </p:cNvPr>
          <p:cNvSpPr>
            <a:spLocks noGrp="1"/>
          </p:cNvSpPr>
          <p:nvPr>
            <p:ph type="title"/>
          </p:nvPr>
        </p:nvSpPr>
        <p:spPr/>
        <p:txBody>
          <a:bodyPr/>
          <a:lstStyle/>
          <a:p>
            <a:r>
              <a:rPr lang="en-IN" dirty="0"/>
              <a:t>Reshaping Teeth</a:t>
            </a:r>
          </a:p>
        </p:txBody>
      </p:sp>
      <p:sp>
        <p:nvSpPr>
          <p:cNvPr id="3" name="Content Placeholder 2">
            <a:extLst>
              <a:ext uri="{FF2B5EF4-FFF2-40B4-BE49-F238E27FC236}">
                <a16:creationId xmlns:a16="http://schemas.microsoft.com/office/drawing/2014/main" id="{8BD84979-499A-4328-936C-0F18E3046620}"/>
              </a:ext>
            </a:extLst>
          </p:cNvPr>
          <p:cNvSpPr>
            <a:spLocks noGrp="1"/>
          </p:cNvSpPr>
          <p:nvPr>
            <p:ph idx="1"/>
          </p:nvPr>
        </p:nvSpPr>
        <p:spPr/>
        <p:txBody>
          <a:bodyPr/>
          <a:lstStyle/>
          <a:p>
            <a:r>
              <a:rPr lang="en-US" dirty="0"/>
              <a:t>Enamel</a:t>
            </a:r>
          </a:p>
          <a:p>
            <a:r>
              <a:rPr lang="en-US" dirty="0"/>
              <a:t> on the surface of an existing restoration</a:t>
            </a:r>
          </a:p>
          <a:p>
            <a:r>
              <a:rPr lang="en-US" dirty="0"/>
              <a:t>  by placing a new restoration.</a:t>
            </a:r>
            <a:endParaRPr lang="en-IN" dirty="0"/>
          </a:p>
        </p:txBody>
      </p:sp>
    </p:spTree>
    <p:extLst>
      <p:ext uri="{BB962C8B-B14F-4D97-AF65-F5344CB8AC3E}">
        <p14:creationId xmlns:p14="http://schemas.microsoft.com/office/powerpoint/2010/main" val="1806198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D4C4-ABAE-7C61-1D0C-ECC2FFBD5611}"/>
              </a:ext>
            </a:extLst>
          </p:cNvPr>
          <p:cNvSpPr>
            <a:spLocks noGrp="1"/>
          </p:cNvSpPr>
          <p:nvPr>
            <p:ph type="title"/>
          </p:nvPr>
        </p:nvSpPr>
        <p:spPr/>
        <p:txBody>
          <a:bodyPr/>
          <a:lstStyle/>
          <a:p>
            <a:r>
              <a:rPr lang="en-IN" dirty="0"/>
              <a:t>Specific Learning Objective</a:t>
            </a:r>
          </a:p>
        </p:txBody>
      </p:sp>
      <p:graphicFrame>
        <p:nvGraphicFramePr>
          <p:cNvPr id="4" name="Table 4">
            <a:extLst>
              <a:ext uri="{FF2B5EF4-FFF2-40B4-BE49-F238E27FC236}">
                <a16:creationId xmlns:a16="http://schemas.microsoft.com/office/drawing/2014/main" id="{426035FB-5B4E-7991-73D8-A3E2AA139B84}"/>
              </a:ext>
            </a:extLst>
          </p:cNvPr>
          <p:cNvGraphicFramePr>
            <a:graphicFrameLocks noGrp="1"/>
          </p:cNvGraphicFramePr>
          <p:nvPr>
            <p:ph idx="1"/>
            <p:extLst>
              <p:ext uri="{D42A27DB-BD31-4B8C-83A1-F6EECF244321}">
                <p14:modId xmlns:p14="http://schemas.microsoft.com/office/powerpoint/2010/main" val="2488786022"/>
              </p:ext>
            </p:extLst>
          </p:nvPr>
        </p:nvGraphicFramePr>
        <p:xfrm>
          <a:off x="838200" y="1250576"/>
          <a:ext cx="10277474" cy="5388622"/>
        </p:xfrm>
        <a:graphic>
          <a:graphicData uri="http://schemas.openxmlformats.org/drawingml/2006/table">
            <a:tbl>
              <a:tblPr firstRow="1" bandRow="1">
                <a:tableStyleId>{5C22544A-7EE6-4342-B048-85BDC9FD1C3A}</a:tableStyleId>
              </a:tblPr>
              <a:tblGrid>
                <a:gridCol w="6035774">
                  <a:extLst>
                    <a:ext uri="{9D8B030D-6E8A-4147-A177-3AD203B41FA5}">
                      <a16:colId xmlns:a16="http://schemas.microsoft.com/office/drawing/2014/main" val="3648860307"/>
                    </a:ext>
                  </a:extLst>
                </a:gridCol>
                <a:gridCol w="2268221">
                  <a:extLst>
                    <a:ext uri="{9D8B030D-6E8A-4147-A177-3AD203B41FA5}">
                      <a16:colId xmlns:a16="http://schemas.microsoft.com/office/drawing/2014/main" val="1967634947"/>
                    </a:ext>
                  </a:extLst>
                </a:gridCol>
                <a:gridCol w="1973479">
                  <a:extLst>
                    <a:ext uri="{9D8B030D-6E8A-4147-A177-3AD203B41FA5}">
                      <a16:colId xmlns:a16="http://schemas.microsoft.com/office/drawing/2014/main" val="3641014661"/>
                    </a:ext>
                  </a:extLst>
                </a:gridCol>
              </a:tblGrid>
              <a:tr h="636911">
                <a:tc>
                  <a:txBody>
                    <a:bodyPr/>
                    <a:lstStyle/>
                    <a:p>
                      <a:r>
                        <a:rPr lang="en-US" dirty="0"/>
                        <a:t>Core areas</a:t>
                      </a:r>
                      <a:endParaRPr lang="en-IN" dirty="0"/>
                    </a:p>
                  </a:txBody>
                  <a:tcPr/>
                </a:tc>
                <a:tc>
                  <a:txBody>
                    <a:bodyPr/>
                    <a:lstStyle/>
                    <a:p>
                      <a:r>
                        <a:rPr lang="en-US" dirty="0"/>
                        <a:t>Domain</a:t>
                      </a:r>
                      <a:endParaRPr lang="en-IN" dirty="0"/>
                    </a:p>
                  </a:txBody>
                  <a:tcPr/>
                </a:tc>
                <a:tc>
                  <a:txBody>
                    <a:bodyPr/>
                    <a:lstStyle/>
                    <a:p>
                      <a:r>
                        <a:rPr lang="en-US" dirty="0"/>
                        <a:t>Category</a:t>
                      </a:r>
                      <a:endParaRPr lang="en-IN" dirty="0"/>
                    </a:p>
                  </a:txBody>
                  <a:tcPr/>
                </a:tc>
                <a:extLst>
                  <a:ext uri="{0D108BD9-81ED-4DB2-BD59-A6C34878D82A}">
                    <a16:rowId xmlns:a16="http://schemas.microsoft.com/office/drawing/2014/main" val="2112892538"/>
                  </a:ext>
                </a:extLst>
              </a:tr>
              <a:tr h="1699550">
                <a:tc>
                  <a:txBody>
                    <a:bodyPr/>
                    <a:lstStyle/>
                    <a:p>
                      <a:r>
                        <a:rPr lang="en-US" dirty="0"/>
                        <a:t>Introduction</a:t>
                      </a:r>
                    </a:p>
                    <a:p>
                      <a:r>
                        <a:rPr lang="en-US" dirty="0"/>
                        <a:t>Relief of Pain and Infection</a:t>
                      </a:r>
                    </a:p>
                    <a:p>
                      <a:r>
                        <a:rPr lang="en-US" dirty="0"/>
                        <a:t>Completion of Required Surgical Procedures</a:t>
                      </a:r>
                    </a:p>
                    <a:p>
                      <a:r>
                        <a:rPr lang="en-US" dirty="0"/>
                        <a:t>Correction of Occlusal Plane Discrepancies</a:t>
                      </a:r>
                    </a:p>
                    <a:p>
                      <a:r>
                        <a:rPr lang="en-IN" dirty="0"/>
                        <a:t>Correction of Malalignment</a:t>
                      </a:r>
                    </a:p>
                    <a:p>
                      <a:endParaRPr lang="en-US" dirty="0"/>
                    </a:p>
                    <a:p>
                      <a:endParaRPr lang="en-US" dirty="0"/>
                    </a:p>
                  </a:txBody>
                  <a:tcPr/>
                </a:tc>
                <a:tc>
                  <a:txBody>
                    <a:bodyPr/>
                    <a:lstStyle/>
                    <a:p>
                      <a:r>
                        <a:rPr lang="en-US" dirty="0"/>
                        <a:t>Cognitive</a:t>
                      </a:r>
                      <a:endParaRPr lang="en-IN" dirty="0"/>
                    </a:p>
                  </a:txBody>
                  <a:tcPr/>
                </a:tc>
                <a:tc>
                  <a:txBody>
                    <a:bodyPr/>
                    <a:lstStyle/>
                    <a:p>
                      <a:r>
                        <a:rPr lang="en-US" dirty="0"/>
                        <a:t>Must Know</a:t>
                      </a:r>
                      <a:endParaRPr lang="en-IN" dirty="0"/>
                    </a:p>
                  </a:txBody>
                  <a:tcPr/>
                </a:tc>
                <a:extLst>
                  <a:ext uri="{0D108BD9-81ED-4DB2-BD59-A6C34878D82A}">
                    <a16:rowId xmlns:a16="http://schemas.microsoft.com/office/drawing/2014/main" val="2748961076"/>
                  </a:ext>
                </a:extLst>
              </a:tr>
              <a:tr h="1467793">
                <a:tc>
                  <a:txBody>
                    <a:bodyPr/>
                    <a:lstStyle/>
                    <a:p>
                      <a:r>
                        <a:rPr lang="en-US" dirty="0"/>
                        <a:t>Provision of Support for Periodontally Weakened Teeth</a:t>
                      </a:r>
                    </a:p>
                    <a:p>
                      <a:r>
                        <a:rPr lang="en-IN" dirty="0"/>
                        <a:t>Re-establishment of Arch Continuity</a:t>
                      </a:r>
                    </a:p>
                    <a:p>
                      <a:r>
                        <a:rPr lang="en-IN" dirty="0"/>
                        <a:t>Additional Considerations</a:t>
                      </a:r>
                    </a:p>
                    <a:p>
                      <a:r>
                        <a:rPr lang="en-IN" dirty="0"/>
                        <a:t>Reshaping Teeth</a:t>
                      </a:r>
                    </a:p>
                    <a:p>
                      <a:r>
                        <a:rPr lang="en-IN" dirty="0"/>
                        <a:t>Refining the cast restoration</a:t>
                      </a:r>
                    </a:p>
                    <a:p>
                      <a:r>
                        <a:rPr lang="en-US" dirty="0"/>
                        <a:t>Rest Seat Preparations for Posterior Teeth</a:t>
                      </a:r>
                      <a:endParaRPr lang="en-IN" dirty="0"/>
                    </a:p>
                  </a:txBody>
                  <a:tcPr/>
                </a:tc>
                <a:tc>
                  <a:txBody>
                    <a:bodyPr/>
                    <a:lstStyle/>
                    <a:p>
                      <a:r>
                        <a:rPr lang="en-US" dirty="0"/>
                        <a:t>Cognitive</a:t>
                      </a:r>
                      <a:endParaRPr lang="en-IN" dirty="0"/>
                    </a:p>
                  </a:txBody>
                  <a:tcPr/>
                </a:tc>
                <a:tc>
                  <a:txBody>
                    <a:bodyPr/>
                    <a:lstStyle/>
                    <a:p>
                      <a:r>
                        <a:rPr lang="en-US" dirty="0"/>
                        <a:t>Must Know</a:t>
                      </a:r>
                      <a:endParaRPr lang="en-IN" dirty="0"/>
                    </a:p>
                  </a:txBody>
                  <a:tcPr/>
                </a:tc>
                <a:extLst>
                  <a:ext uri="{0D108BD9-81ED-4DB2-BD59-A6C34878D82A}">
                    <a16:rowId xmlns:a16="http://schemas.microsoft.com/office/drawing/2014/main" val="970306091"/>
                  </a:ext>
                </a:extLst>
              </a:tr>
              <a:tr h="309009">
                <a:tc>
                  <a:txBody>
                    <a:bodyPr/>
                    <a:lstStyle/>
                    <a:p>
                      <a:endParaRPr lang="en-IN" dirty="0"/>
                    </a:p>
                  </a:txBody>
                  <a:tcPr/>
                </a:tc>
                <a:tc>
                  <a:txBody>
                    <a:bodyPr/>
                    <a:lstStyle/>
                    <a:p>
                      <a:r>
                        <a:rPr lang="en-IN" dirty="0"/>
                        <a:t>Psychomotor</a:t>
                      </a:r>
                    </a:p>
                  </a:txBody>
                  <a:tcPr/>
                </a:tc>
                <a:tc>
                  <a:txBody>
                    <a:bodyPr/>
                    <a:lstStyle/>
                    <a:p>
                      <a:r>
                        <a:rPr lang="en-US" dirty="0"/>
                        <a:t>Must Know</a:t>
                      </a:r>
                      <a:endParaRPr lang="en-IN" dirty="0"/>
                    </a:p>
                  </a:txBody>
                  <a:tcPr/>
                </a:tc>
                <a:extLst>
                  <a:ext uri="{0D108BD9-81ED-4DB2-BD59-A6C34878D82A}">
                    <a16:rowId xmlns:a16="http://schemas.microsoft.com/office/drawing/2014/main" val="4238449484"/>
                  </a:ext>
                </a:extLst>
              </a:tr>
              <a:tr h="636911">
                <a:tc>
                  <a:txBody>
                    <a:bodyPr/>
                    <a:lstStyle/>
                    <a:p>
                      <a:r>
                        <a:rPr lang="en-US" dirty="0"/>
                        <a:t>Summary</a:t>
                      </a:r>
                      <a:endParaRPr lang="en-IN" dirty="0"/>
                    </a:p>
                  </a:txBody>
                  <a:tcPr/>
                </a:tc>
                <a:tc>
                  <a:txBody>
                    <a:bodyPr/>
                    <a:lstStyle/>
                    <a:p>
                      <a:r>
                        <a:rPr lang="en-US" dirty="0"/>
                        <a:t>Affective</a:t>
                      </a:r>
                      <a:endParaRPr lang="en-IN" dirty="0"/>
                    </a:p>
                  </a:txBody>
                  <a:tcPr/>
                </a:tc>
                <a:tc>
                  <a:txBody>
                    <a:bodyPr/>
                    <a:lstStyle/>
                    <a:p>
                      <a:r>
                        <a:rPr lang="en-US" dirty="0"/>
                        <a:t>Must Know</a:t>
                      </a:r>
                      <a:endParaRPr lang="en-IN" dirty="0"/>
                    </a:p>
                  </a:txBody>
                  <a:tcPr/>
                </a:tc>
                <a:extLst>
                  <a:ext uri="{0D108BD9-81ED-4DB2-BD59-A6C34878D82A}">
                    <a16:rowId xmlns:a16="http://schemas.microsoft.com/office/drawing/2014/main" val="3066193908"/>
                  </a:ext>
                </a:extLst>
              </a:tr>
            </a:tbl>
          </a:graphicData>
        </a:graphic>
      </p:graphicFrame>
    </p:spTree>
    <p:extLst>
      <p:ext uri="{BB962C8B-B14F-4D97-AF65-F5344CB8AC3E}">
        <p14:creationId xmlns:p14="http://schemas.microsoft.com/office/powerpoint/2010/main" val="3637728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0AFBB-EF60-44FF-B8E9-BE1C316501EB}"/>
              </a:ext>
            </a:extLst>
          </p:cNvPr>
          <p:cNvSpPr>
            <a:spLocks noGrp="1"/>
          </p:cNvSpPr>
          <p:nvPr>
            <p:ph type="title"/>
          </p:nvPr>
        </p:nvSpPr>
        <p:spPr/>
        <p:txBody>
          <a:bodyPr/>
          <a:lstStyle/>
          <a:p>
            <a:r>
              <a:rPr lang="en-US" dirty="0"/>
              <a:t>1.</a:t>
            </a:r>
            <a:r>
              <a:rPr lang="en-IN" dirty="0" err="1"/>
              <a:t>Enameloplasty</a:t>
            </a:r>
            <a:endParaRPr lang="en-IN" dirty="0"/>
          </a:p>
        </p:txBody>
      </p:sp>
      <p:sp>
        <p:nvSpPr>
          <p:cNvPr id="3" name="Content Placeholder 2">
            <a:extLst>
              <a:ext uri="{FF2B5EF4-FFF2-40B4-BE49-F238E27FC236}">
                <a16:creationId xmlns:a16="http://schemas.microsoft.com/office/drawing/2014/main" id="{617AF277-4D4D-4DE8-908E-68B7B88B5296}"/>
              </a:ext>
            </a:extLst>
          </p:cNvPr>
          <p:cNvSpPr>
            <a:spLocks noGrp="1"/>
          </p:cNvSpPr>
          <p:nvPr>
            <p:ph idx="1"/>
          </p:nvPr>
        </p:nvSpPr>
        <p:spPr/>
        <p:txBody>
          <a:bodyPr/>
          <a:lstStyle/>
          <a:p>
            <a:r>
              <a:rPr lang="en-US" dirty="0"/>
              <a:t>Conservatism must be the rule.</a:t>
            </a:r>
          </a:p>
          <a:p>
            <a:r>
              <a:rPr lang="en-US" dirty="0"/>
              <a:t>If the desired recontouring can be accomplished in enamel, this procedure should be completed intraorally. </a:t>
            </a:r>
          </a:p>
          <a:p>
            <a:r>
              <a:rPr lang="en-US" dirty="0"/>
              <a:t>In turn, the prepared enamel surfaces should be highly polished. </a:t>
            </a:r>
          </a:p>
          <a:p>
            <a:r>
              <a:rPr lang="en-US" dirty="0"/>
              <a:t>To accomplish this, a carborundum-impregnated rubber wheel or point should be placed in a low-speed handpiece.</a:t>
            </a:r>
          </a:p>
          <a:p>
            <a:r>
              <a:rPr lang="en-US" dirty="0"/>
              <a:t>Light, intermittent pressure and moderate speed should be used during polishing procedures</a:t>
            </a:r>
            <a:endParaRPr lang="en-IN" dirty="0"/>
          </a:p>
        </p:txBody>
      </p:sp>
    </p:spTree>
    <p:extLst>
      <p:ext uri="{BB962C8B-B14F-4D97-AF65-F5344CB8AC3E}">
        <p14:creationId xmlns:p14="http://schemas.microsoft.com/office/powerpoint/2010/main" val="3583167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A7519-7452-413B-AC44-7C566C410EF6}"/>
              </a:ext>
            </a:extLst>
          </p:cNvPr>
          <p:cNvSpPr>
            <a:spLocks noGrp="1"/>
          </p:cNvSpPr>
          <p:nvPr>
            <p:ph type="title"/>
          </p:nvPr>
        </p:nvSpPr>
        <p:spPr/>
        <p:txBody>
          <a:bodyPr/>
          <a:lstStyle/>
          <a:p>
            <a:r>
              <a:rPr lang="en-IN" dirty="0"/>
              <a:t>Developing guiding planes</a:t>
            </a:r>
          </a:p>
        </p:txBody>
      </p:sp>
      <p:sp>
        <p:nvSpPr>
          <p:cNvPr id="3" name="Content Placeholder 2">
            <a:extLst>
              <a:ext uri="{FF2B5EF4-FFF2-40B4-BE49-F238E27FC236}">
                <a16:creationId xmlns:a16="http://schemas.microsoft.com/office/drawing/2014/main" id="{6BCDCB84-63C5-4D08-977C-783D1D38B191}"/>
              </a:ext>
            </a:extLst>
          </p:cNvPr>
          <p:cNvSpPr>
            <a:spLocks noGrp="1"/>
          </p:cNvSpPr>
          <p:nvPr>
            <p:ph idx="1"/>
          </p:nvPr>
        </p:nvSpPr>
        <p:spPr/>
        <p:txBody>
          <a:bodyPr>
            <a:normAutofit fontScale="92500" lnSpcReduction="20000"/>
          </a:bodyPr>
          <a:lstStyle/>
          <a:p>
            <a:r>
              <a:rPr lang="en-US" dirty="0"/>
              <a:t>Guiding planes are surfaces on proximal or lingual surfaces of teeth that are parallel to each other and, more importantly, to the path of insertion and removal of a removable partial denture.</a:t>
            </a:r>
          </a:p>
          <a:p>
            <a:r>
              <a:rPr lang="en-US" dirty="0"/>
              <a:t>The diagnostic cast should be properly positioned on the surveying table and should be oriented at the tilt used during survey and design procedures.</a:t>
            </a:r>
          </a:p>
          <a:p>
            <a:r>
              <a:rPr lang="en-US" dirty="0"/>
              <a:t> During the mouth preparation process, the surveying table and cast should be readily accessible. This permits to visualize the desired relationship between a given dental bur and the tooth to be recontoured.</a:t>
            </a:r>
          </a:p>
          <a:p>
            <a:r>
              <a:rPr lang="en-US" dirty="0"/>
              <a:t> The same relationship can then be duplicated in the patient’s mouth.</a:t>
            </a:r>
          </a:p>
          <a:p>
            <a:r>
              <a:rPr lang="en-US" dirty="0"/>
              <a:t>This process allows to create guiding planes and other contours that are in harmony with the planned path of insertion.</a:t>
            </a:r>
            <a:endParaRPr lang="en-IN" dirty="0"/>
          </a:p>
        </p:txBody>
      </p:sp>
    </p:spTree>
    <p:extLst>
      <p:ext uri="{BB962C8B-B14F-4D97-AF65-F5344CB8AC3E}">
        <p14:creationId xmlns:p14="http://schemas.microsoft.com/office/powerpoint/2010/main" val="2566703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3EF4BF-7ED9-4DB8-9C92-05697884DC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186" y="646871"/>
            <a:ext cx="5438775" cy="5829300"/>
          </a:xfrm>
          <a:prstGeom prst="rect">
            <a:avLst/>
          </a:prstGeom>
        </p:spPr>
      </p:pic>
      <p:pic>
        <p:nvPicPr>
          <p:cNvPr id="5" name="Picture 4">
            <a:extLst>
              <a:ext uri="{FF2B5EF4-FFF2-40B4-BE49-F238E27FC236}">
                <a16:creationId xmlns:a16="http://schemas.microsoft.com/office/drawing/2014/main" id="{1470B205-8BE6-46AC-A346-0C5979263B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6883" y="828675"/>
            <a:ext cx="5304517" cy="4843255"/>
          </a:xfrm>
          <a:prstGeom prst="rect">
            <a:avLst/>
          </a:prstGeom>
        </p:spPr>
      </p:pic>
    </p:spTree>
    <p:extLst>
      <p:ext uri="{BB962C8B-B14F-4D97-AF65-F5344CB8AC3E}">
        <p14:creationId xmlns:p14="http://schemas.microsoft.com/office/powerpoint/2010/main" val="1472262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D4300-6F4B-42BC-A677-DD63FFF2D3AA}"/>
              </a:ext>
            </a:extLst>
          </p:cNvPr>
          <p:cNvSpPr>
            <a:spLocks noGrp="1"/>
          </p:cNvSpPr>
          <p:nvPr>
            <p:ph type="title"/>
          </p:nvPr>
        </p:nvSpPr>
        <p:spPr>
          <a:xfrm>
            <a:off x="838200" y="319970"/>
            <a:ext cx="10515600" cy="1325563"/>
          </a:xfrm>
        </p:spPr>
        <p:txBody>
          <a:bodyPr/>
          <a:lstStyle/>
          <a:p>
            <a:r>
              <a:rPr lang="en-US" dirty="0" err="1"/>
              <a:t>a.Abutment</a:t>
            </a:r>
            <a:r>
              <a:rPr lang="en-US" dirty="0"/>
              <a:t> teeth adjacent to tooth-supported segments</a:t>
            </a:r>
            <a:endParaRPr lang="en-IN" dirty="0"/>
          </a:p>
        </p:txBody>
      </p:sp>
      <p:sp>
        <p:nvSpPr>
          <p:cNvPr id="3" name="Content Placeholder 2">
            <a:extLst>
              <a:ext uri="{FF2B5EF4-FFF2-40B4-BE49-F238E27FC236}">
                <a16:creationId xmlns:a16="http://schemas.microsoft.com/office/drawing/2014/main" id="{6A4E6970-EBF7-4CEC-9459-6F9EDC9C5B0F}"/>
              </a:ext>
            </a:extLst>
          </p:cNvPr>
          <p:cNvSpPr>
            <a:spLocks noGrp="1"/>
          </p:cNvSpPr>
          <p:nvPr>
            <p:ph idx="1"/>
          </p:nvPr>
        </p:nvSpPr>
        <p:spPr/>
        <p:txBody>
          <a:bodyPr>
            <a:normAutofit fontScale="92500" lnSpcReduction="20000"/>
          </a:bodyPr>
          <a:lstStyle/>
          <a:p>
            <a:r>
              <a:rPr lang="en-US" dirty="0"/>
              <a:t>A cylindrical diamond or carbide bur is generally used for the preparation of guiding planes. </a:t>
            </a:r>
          </a:p>
          <a:p>
            <a:r>
              <a:rPr lang="en-US" dirty="0"/>
              <a:t>The chosen bur is placed in a high-speed handpiece.</a:t>
            </a:r>
          </a:p>
          <a:p>
            <a:r>
              <a:rPr lang="en-US" dirty="0"/>
              <a:t> A light, sweeping stroke from the facial line angle to the lingual line angle is then used to create a gently curving plane. </a:t>
            </a:r>
          </a:p>
          <a:p>
            <a:r>
              <a:rPr lang="en-US" dirty="0"/>
              <a:t>This surface should be 2 to 4 mm in </a:t>
            </a:r>
            <a:r>
              <a:rPr lang="en-US" dirty="0" err="1"/>
              <a:t>occlusogingival</a:t>
            </a:r>
            <a:r>
              <a:rPr lang="en-US" dirty="0"/>
              <a:t> height, but should not resemble a straight slice when viewed from the occlusal or incisal surface. Instead, it should follow the natural curvature of the tooth surface. </a:t>
            </a:r>
          </a:p>
          <a:p>
            <a:r>
              <a:rPr lang="en-US" dirty="0"/>
              <a:t>At this stage, prepared surfaces are polished with a carborundum-impregnated rubber point or wheel in a low-speed handpiece.</a:t>
            </a:r>
          </a:p>
          <a:p>
            <a:r>
              <a:rPr lang="en-US" dirty="0"/>
              <a:t> Light, intermittent pressure is recommended to avoid undue generation of heat.</a:t>
            </a:r>
            <a:endParaRPr lang="en-IN" dirty="0"/>
          </a:p>
        </p:txBody>
      </p:sp>
    </p:spTree>
    <p:extLst>
      <p:ext uri="{BB962C8B-B14F-4D97-AF65-F5344CB8AC3E}">
        <p14:creationId xmlns:p14="http://schemas.microsoft.com/office/powerpoint/2010/main" val="3871721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B83277-B19D-4DA4-8449-216C8054D8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514" y="593864"/>
            <a:ext cx="5063215" cy="4203424"/>
          </a:xfrm>
          <a:prstGeom prst="rect">
            <a:avLst/>
          </a:prstGeom>
        </p:spPr>
      </p:pic>
      <p:pic>
        <p:nvPicPr>
          <p:cNvPr id="5" name="Picture 4">
            <a:extLst>
              <a:ext uri="{FF2B5EF4-FFF2-40B4-BE49-F238E27FC236}">
                <a16:creationId xmlns:a16="http://schemas.microsoft.com/office/drawing/2014/main" id="{CC15DD2C-39FE-4778-9E3B-FE89207C6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399" y="466725"/>
            <a:ext cx="4942197" cy="5072684"/>
          </a:xfrm>
          <a:prstGeom prst="rect">
            <a:avLst/>
          </a:prstGeom>
        </p:spPr>
      </p:pic>
    </p:spTree>
    <p:extLst>
      <p:ext uri="{BB962C8B-B14F-4D97-AF65-F5344CB8AC3E}">
        <p14:creationId xmlns:p14="http://schemas.microsoft.com/office/powerpoint/2010/main" val="1371510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B49401-446C-43EC-9A30-09D8EEF3F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350" y="2071687"/>
            <a:ext cx="8115300" cy="2714625"/>
          </a:xfrm>
          <a:prstGeom prst="rect">
            <a:avLst/>
          </a:prstGeom>
        </p:spPr>
      </p:pic>
    </p:spTree>
    <p:extLst>
      <p:ext uri="{BB962C8B-B14F-4D97-AF65-F5344CB8AC3E}">
        <p14:creationId xmlns:p14="http://schemas.microsoft.com/office/powerpoint/2010/main" val="49600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12F34-619B-457C-9B2E-51D15BA94128}"/>
              </a:ext>
            </a:extLst>
          </p:cNvPr>
          <p:cNvSpPr>
            <a:spLocks noGrp="1"/>
          </p:cNvSpPr>
          <p:nvPr>
            <p:ph type="title"/>
          </p:nvPr>
        </p:nvSpPr>
        <p:spPr/>
        <p:txBody>
          <a:bodyPr/>
          <a:lstStyle/>
          <a:p>
            <a:r>
              <a:rPr lang="en-US" dirty="0"/>
              <a:t>b. Abutment teeth adjacent to distal extension edentulous spaces</a:t>
            </a:r>
            <a:endParaRPr lang="en-IN" dirty="0"/>
          </a:p>
        </p:txBody>
      </p:sp>
      <p:sp>
        <p:nvSpPr>
          <p:cNvPr id="3" name="Content Placeholder 2">
            <a:extLst>
              <a:ext uri="{FF2B5EF4-FFF2-40B4-BE49-F238E27FC236}">
                <a16:creationId xmlns:a16="http://schemas.microsoft.com/office/drawing/2014/main" id="{5B77607A-0F70-400C-85E4-21578E69FDC0}"/>
              </a:ext>
            </a:extLst>
          </p:cNvPr>
          <p:cNvSpPr>
            <a:spLocks noGrp="1"/>
          </p:cNvSpPr>
          <p:nvPr>
            <p:ph idx="1"/>
          </p:nvPr>
        </p:nvSpPr>
        <p:spPr/>
        <p:txBody>
          <a:bodyPr/>
          <a:lstStyle/>
          <a:p>
            <a:r>
              <a:rPr lang="en-US" dirty="0"/>
              <a:t>using the same armamentarium described in the previous section.</a:t>
            </a:r>
          </a:p>
          <a:p>
            <a:r>
              <a:rPr lang="en-US" dirty="0"/>
              <a:t>A guiding plane prepared adjacent to a distal extension space should be slightly shorter than a guiding plane prepared adjacent to a tooth-supported segment. </a:t>
            </a:r>
          </a:p>
          <a:p>
            <a:r>
              <a:rPr lang="en-US" dirty="0"/>
              <a:t>Typically, a guiding plane adjacent to a distal extension space is 1.5 to 2.0 mm in height.</a:t>
            </a:r>
          </a:p>
          <a:p>
            <a:r>
              <a:rPr lang="en-US" dirty="0"/>
              <a:t>The reduced height results in decreased contact with the associated minor connector (</a:t>
            </a:r>
            <a:r>
              <a:rPr lang="en-US" dirty="0" err="1"/>
              <a:t>i.e</a:t>
            </a:r>
            <a:r>
              <a:rPr lang="en-US" dirty="0"/>
              <a:t> proximal plate) and permits greater freedom of movement for the associated removable partial denture</a:t>
            </a:r>
            <a:endParaRPr lang="en-IN" dirty="0"/>
          </a:p>
        </p:txBody>
      </p:sp>
    </p:spTree>
    <p:extLst>
      <p:ext uri="{BB962C8B-B14F-4D97-AF65-F5344CB8AC3E}">
        <p14:creationId xmlns:p14="http://schemas.microsoft.com/office/powerpoint/2010/main" val="1075847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202571-1A64-4C64-917B-1CEB35A536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 y="537127"/>
            <a:ext cx="5553075" cy="4591050"/>
          </a:xfrm>
          <a:prstGeom prst="rect">
            <a:avLst/>
          </a:prstGeom>
        </p:spPr>
      </p:pic>
      <p:pic>
        <p:nvPicPr>
          <p:cNvPr id="5" name="Picture 4">
            <a:extLst>
              <a:ext uri="{FF2B5EF4-FFF2-40B4-BE49-F238E27FC236}">
                <a16:creationId xmlns:a16="http://schemas.microsoft.com/office/drawing/2014/main" id="{138A567F-FE25-4006-89DD-F8021F8EE1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8887" y="441257"/>
            <a:ext cx="5131709" cy="4978884"/>
          </a:xfrm>
          <a:prstGeom prst="rect">
            <a:avLst/>
          </a:prstGeom>
        </p:spPr>
      </p:pic>
    </p:spTree>
    <p:extLst>
      <p:ext uri="{BB962C8B-B14F-4D97-AF65-F5344CB8AC3E}">
        <p14:creationId xmlns:p14="http://schemas.microsoft.com/office/powerpoint/2010/main" val="883188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E5D5-CFF9-4F3F-A0A3-4C4B7A13CCE3}"/>
              </a:ext>
            </a:extLst>
          </p:cNvPr>
          <p:cNvSpPr>
            <a:spLocks noGrp="1"/>
          </p:cNvSpPr>
          <p:nvPr>
            <p:ph type="title"/>
          </p:nvPr>
        </p:nvSpPr>
        <p:spPr/>
        <p:txBody>
          <a:bodyPr/>
          <a:lstStyle/>
          <a:p>
            <a:r>
              <a:rPr lang="en-US" dirty="0" err="1"/>
              <a:t>c.Lingual</a:t>
            </a:r>
            <a:r>
              <a:rPr lang="en-US" dirty="0"/>
              <a:t> surfaces of abutment teeth</a:t>
            </a:r>
            <a:endParaRPr lang="en-IN" dirty="0"/>
          </a:p>
        </p:txBody>
      </p:sp>
      <p:sp>
        <p:nvSpPr>
          <p:cNvPr id="3" name="Content Placeholder 2">
            <a:extLst>
              <a:ext uri="{FF2B5EF4-FFF2-40B4-BE49-F238E27FC236}">
                <a16:creationId xmlns:a16="http://schemas.microsoft.com/office/drawing/2014/main" id="{B7BA82AD-7B85-416A-B777-C24731E2C65A}"/>
              </a:ext>
            </a:extLst>
          </p:cNvPr>
          <p:cNvSpPr>
            <a:spLocks noGrp="1"/>
          </p:cNvSpPr>
          <p:nvPr>
            <p:ph idx="1"/>
          </p:nvPr>
        </p:nvSpPr>
        <p:spPr/>
        <p:txBody>
          <a:bodyPr>
            <a:normAutofit fontScale="92500"/>
          </a:bodyPr>
          <a:lstStyle/>
          <a:p>
            <a:r>
              <a:rPr lang="en-IN" dirty="0"/>
              <a:t> to enhance reciprocation</a:t>
            </a:r>
          </a:p>
          <a:p>
            <a:r>
              <a:rPr lang="en-US" dirty="0"/>
              <a:t>1.As a clasp assembly travels to or from its fully seated position, the retentive arm must pass over the height of contour. This places lateral forces on the abutment. Unless effective reciprocation is provided, these forces will lead to destruction of the supporting periodontal tissues. </a:t>
            </a:r>
          </a:p>
          <a:p>
            <a:r>
              <a:rPr lang="en-US" dirty="0"/>
              <a:t>To prevent this </a:t>
            </a:r>
            <a:r>
              <a:rPr lang="en-US" dirty="0" err="1"/>
              <a:t>destruction,must</a:t>
            </a:r>
            <a:r>
              <a:rPr lang="en-US" dirty="0"/>
              <a:t> ensure that the reciprocal element is in contact with the tooth as lateral forces are generated. This may be accomplished by using a vertical reciprocal element such as a lingual plate or by using a lingual guiding plane in conjunction with a reciprocal clasp arm. When a clasp arm is the reciprocal element of choice, a lingual guiding plane should be prepared to achieve effective reciprocation.</a:t>
            </a:r>
            <a:endParaRPr lang="en-IN" dirty="0"/>
          </a:p>
        </p:txBody>
      </p:sp>
    </p:spTree>
    <p:extLst>
      <p:ext uri="{BB962C8B-B14F-4D97-AF65-F5344CB8AC3E}">
        <p14:creationId xmlns:p14="http://schemas.microsoft.com/office/powerpoint/2010/main" val="3711510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193B53-683D-45AF-9BA9-8EACDE6C6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584" y="662609"/>
            <a:ext cx="4104983" cy="5300870"/>
          </a:xfrm>
          <a:prstGeom prst="rect">
            <a:avLst/>
          </a:prstGeom>
        </p:spPr>
      </p:pic>
      <p:pic>
        <p:nvPicPr>
          <p:cNvPr id="4" name="Picture 3">
            <a:extLst>
              <a:ext uri="{FF2B5EF4-FFF2-40B4-BE49-F238E27FC236}">
                <a16:creationId xmlns:a16="http://schemas.microsoft.com/office/drawing/2014/main" id="{CF194A95-B4DF-4E31-B388-173DC4579B0E}"/>
              </a:ext>
            </a:extLst>
          </p:cNvPr>
          <p:cNvPicPr>
            <a:picLocks noChangeAspect="1"/>
          </p:cNvPicPr>
          <p:nvPr/>
        </p:nvPicPr>
        <p:blipFill>
          <a:blip r:embed="rId3"/>
          <a:stretch>
            <a:fillRect/>
          </a:stretch>
        </p:blipFill>
        <p:spPr>
          <a:xfrm>
            <a:off x="5456582" y="662609"/>
            <a:ext cx="5943600" cy="5372100"/>
          </a:xfrm>
          <a:prstGeom prst="rect">
            <a:avLst/>
          </a:prstGeom>
        </p:spPr>
      </p:pic>
    </p:spTree>
    <p:extLst>
      <p:ext uri="{BB962C8B-B14F-4D97-AF65-F5344CB8AC3E}">
        <p14:creationId xmlns:p14="http://schemas.microsoft.com/office/powerpoint/2010/main" val="1942674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1EC4E-2311-465B-B34A-92A2D65FC113}"/>
              </a:ext>
            </a:extLst>
          </p:cNvPr>
          <p:cNvSpPr>
            <a:spLocks noGrp="1"/>
          </p:cNvSpPr>
          <p:nvPr>
            <p:ph type="title"/>
          </p:nvPr>
        </p:nvSpPr>
        <p:spPr/>
        <p:txBody>
          <a:bodyPr/>
          <a:lstStyle/>
          <a:p>
            <a:r>
              <a:rPr lang="en-US" dirty="0"/>
              <a:t>Contents</a:t>
            </a:r>
            <a:endParaRPr lang="en-IN" dirty="0"/>
          </a:p>
        </p:txBody>
      </p:sp>
      <p:sp>
        <p:nvSpPr>
          <p:cNvPr id="3" name="Content Placeholder 2">
            <a:extLst>
              <a:ext uri="{FF2B5EF4-FFF2-40B4-BE49-F238E27FC236}">
                <a16:creationId xmlns:a16="http://schemas.microsoft.com/office/drawing/2014/main" id="{4E431CC9-53CB-4522-8DD4-C557262C9952}"/>
              </a:ext>
            </a:extLst>
          </p:cNvPr>
          <p:cNvSpPr>
            <a:spLocks noGrp="1"/>
          </p:cNvSpPr>
          <p:nvPr>
            <p:ph idx="1"/>
          </p:nvPr>
        </p:nvSpPr>
        <p:spPr/>
        <p:txBody>
          <a:bodyPr>
            <a:normAutofit fontScale="62500" lnSpcReduction="20000"/>
          </a:bodyPr>
          <a:lstStyle/>
          <a:p>
            <a:r>
              <a:rPr lang="en-US" dirty="0"/>
              <a:t>Introduction</a:t>
            </a:r>
          </a:p>
          <a:p>
            <a:r>
              <a:rPr lang="en-US" dirty="0"/>
              <a:t>Relief of Pain and Infection</a:t>
            </a:r>
          </a:p>
          <a:p>
            <a:r>
              <a:rPr lang="en-US" dirty="0"/>
              <a:t>Completion of Required Surgical Procedures</a:t>
            </a:r>
          </a:p>
          <a:p>
            <a:r>
              <a:rPr lang="en-US" dirty="0"/>
              <a:t>Correction of Occlusal Plane Discrepancies</a:t>
            </a:r>
          </a:p>
          <a:p>
            <a:r>
              <a:rPr lang="en-IN" dirty="0"/>
              <a:t>Correction of Malalignment</a:t>
            </a:r>
          </a:p>
          <a:p>
            <a:r>
              <a:rPr lang="en-US" dirty="0"/>
              <a:t>Provision of Support for Periodontally Weakened Teeth</a:t>
            </a:r>
          </a:p>
          <a:p>
            <a:r>
              <a:rPr lang="en-IN" dirty="0"/>
              <a:t>Re-establishment of Arch Continuity</a:t>
            </a:r>
          </a:p>
          <a:p>
            <a:r>
              <a:rPr lang="en-IN" dirty="0"/>
              <a:t>Additional Considerations</a:t>
            </a:r>
          </a:p>
          <a:p>
            <a:r>
              <a:rPr lang="en-IN" dirty="0"/>
              <a:t>Reshaping Teeth</a:t>
            </a:r>
          </a:p>
          <a:p>
            <a:r>
              <a:rPr lang="en-IN" dirty="0"/>
              <a:t>Refining the cast restoration</a:t>
            </a:r>
          </a:p>
          <a:p>
            <a:r>
              <a:rPr lang="en-US" dirty="0"/>
              <a:t>Rest Seat Preparations for Posterior Teeth</a:t>
            </a:r>
          </a:p>
          <a:p>
            <a:r>
              <a:rPr lang="en-US" dirty="0"/>
              <a:t>Summary</a:t>
            </a:r>
          </a:p>
          <a:p>
            <a:r>
              <a:rPr lang="en-US" dirty="0"/>
              <a:t>references</a:t>
            </a:r>
            <a:endParaRPr lang="en-IN" dirty="0"/>
          </a:p>
        </p:txBody>
      </p:sp>
    </p:spTree>
    <p:extLst>
      <p:ext uri="{BB962C8B-B14F-4D97-AF65-F5344CB8AC3E}">
        <p14:creationId xmlns:p14="http://schemas.microsoft.com/office/powerpoint/2010/main" val="3470529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AF316-C578-42FD-8DF1-600B6F0ED21B}"/>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6E4EC928-8308-483E-812D-644A50705A1A}"/>
              </a:ext>
            </a:extLst>
          </p:cNvPr>
          <p:cNvSpPr>
            <a:spLocks noGrp="1"/>
          </p:cNvSpPr>
          <p:nvPr>
            <p:ph idx="1"/>
          </p:nvPr>
        </p:nvSpPr>
        <p:spPr/>
        <p:txBody>
          <a:bodyPr/>
          <a:lstStyle/>
          <a:p>
            <a:r>
              <a:rPr lang="en-US" dirty="0"/>
              <a:t>2.A second reason for preparing lingual guiding planes is to minimize the number of pathways by which the prosthesis may enter and exit its fully seated position. </a:t>
            </a:r>
          </a:p>
          <a:p>
            <a:r>
              <a:rPr lang="en-US" dirty="0"/>
              <a:t>Therefore, to enhance retention by preparing guiding planes on the lingual surfaces of the remaining teeth.</a:t>
            </a:r>
          </a:p>
          <a:p>
            <a:r>
              <a:rPr lang="en-US" dirty="0"/>
              <a:t>3.to provide maximum resistance to lateral forces. The more teeth that are used to stabilize the removable partial denture, the less stress will be transmitted to any individual tooth.</a:t>
            </a:r>
            <a:endParaRPr lang="en-IN" dirty="0"/>
          </a:p>
        </p:txBody>
      </p:sp>
    </p:spTree>
    <p:extLst>
      <p:ext uri="{BB962C8B-B14F-4D97-AF65-F5344CB8AC3E}">
        <p14:creationId xmlns:p14="http://schemas.microsoft.com/office/powerpoint/2010/main" val="2076428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2B6D8-3BD0-4EFA-A23F-7D15C23DEA43}"/>
              </a:ext>
            </a:extLst>
          </p:cNvPr>
          <p:cNvSpPr>
            <a:spLocks noGrp="1"/>
          </p:cNvSpPr>
          <p:nvPr>
            <p:ph type="title"/>
          </p:nvPr>
        </p:nvSpPr>
        <p:spPr/>
        <p:txBody>
          <a:bodyPr/>
          <a:lstStyle/>
          <a:p>
            <a:r>
              <a:rPr lang="en-IN" dirty="0" err="1"/>
              <a:t>d.Anterior</a:t>
            </a:r>
            <a:r>
              <a:rPr lang="en-IN" dirty="0"/>
              <a:t> abutment teeth</a:t>
            </a:r>
          </a:p>
        </p:txBody>
      </p:sp>
      <p:sp>
        <p:nvSpPr>
          <p:cNvPr id="3" name="Content Placeholder 2">
            <a:extLst>
              <a:ext uri="{FF2B5EF4-FFF2-40B4-BE49-F238E27FC236}">
                <a16:creationId xmlns:a16="http://schemas.microsoft.com/office/drawing/2014/main" id="{121CA2B3-DDCF-499D-BACC-1C70593190FE}"/>
              </a:ext>
            </a:extLst>
          </p:cNvPr>
          <p:cNvSpPr>
            <a:spLocks noGrp="1"/>
          </p:cNvSpPr>
          <p:nvPr>
            <p:ph idx="1"/>
          </p:nvPr>
        </p:nvSpPr>
        <p:spPr/>
        <p:txBody>
          <a:bodyPr/>
          <a:lstStyle/>
          <a:p>
            <a:r>
              <a:rPr lang="en-US" dirty="0"/>
              <a:t> to enhance stabilization of the prosthesis, to decrease undesirable space between the prosthesis and an abutment tooth, and to increase retention through frictional resistance</a:t>
            </a:r>
            <a:endParaRPr lang="en-IN" dirty="0"/>
          </a:p>
        </p:txBody>
      </p:sp>
    </p:spTree>
    <p:extLst>
      <p:ext uri="{BB962C8B-B14F-4D97-AF65-F5344CB8AC3E}">
        <p14:creationId xmlns:p14="http://schemas.microsoft.com/office/powerpoint/2010/main" val="3835765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12802F-5373-4714-BCCB-75587924A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4537" y="2024062"/>
            <a:ext cx="8162925" cy="2809875"/>
          </a:xfrm>
          <a:prstGeom prst="rect">
            <a:avLst/>
          </a:prstGeom>
        </p:spPr>
      </p:pic>
    </p:spTree>
    <p:extLst>
      <p:ext uri="{BB962C8B-B14F-4D97-AF65-F5344CB8AC3E}">
        <p14:creationId xmlns:p14="http://schemas.microsoft.com/office/powerpoint/2010/main" val="1941132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CEBEA8-5DB9-457F-8089-6156FAD21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012" y="1085850"/>
            <a:ext cx="6657975" cy="4686300"/>
          </a:xfrm>
          <a:prstGeom prst="rect">
            <a:avLst/>
          </a:prstGeom>
        </p:spPr>
      </p:pic>
    </p:spTree>
    <p:extLst>
      <p:ext uri="{BB962C8B-B14F-4D97-AF65-F5344CB8AC3E}">
        <p14:creationId xmlns:p14="http://schemas.microsoft.com/office/powerpoint/2010/main" val="1432163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EA52A-903A-4132-A01E-7621F01054D1}"/>
              </a:ext>
            </a:extLst>
          </p:cNvPr>
          <p:cNvSpPr>
            <a:spLocks noGrp="1"/>
          </p:cNvSpPr>
          <p:nvPr>
            <p:ph type="title"/>
          </p:nvPr>
        </p:nvSpPr>
        <p:spPr/>
        <p:txBody>
          <a:bodyPr/>
          <a:lstStyle/>
          <a:p>
            <a:r>
              <a:rPr lang="en-US" dirty="0"/>
              <a:t>e.</a:t>
            </a:r>
            <a:r>
              <a:rPr lang="en-IN" dirty="0"/>
              <a:t> Changing height of contour</a:t>
            </a:r>
          </a:p>
        </p:txBody>
      </p:sp>
      <p:sp>
        <p:nvSpPr>
          <p:cNvPr id="3" name="Content Placeholder 2">
            <a:extLst>
              <a:ext uri="{FF2B5EF4-FFF2-40B4-BE49-F238E27FC236}">
                <a16:creationId xmlns:a16="http://schemas.microsoft.com/office/drawing/2014/main" id="{57E195AF-B56E-4127-B492-2899A84FCEAB}"/>
              </a:ext>
            </a:extLst>
          </p:cNvPr>
          <p:cNvSpPr>
            <a:spLocks noGrp="1"/>
          </p:cNvSpPr>
          <p:nvPr>
            <p:ph idx="1"/>
          </p:nvPr>
        </p:nvSpPr>
        <p:spPr/>
        <p:txBody>
          <a:bodyPr>
            <a:normAutofit/>
          </a:bodyPr>
          <a:lstStyle/>
          <a:p>
            <a:r>
              <a:rPr lang="en-US" dirty="0"/>
              <a:t>to provide more favorable positions for clasp arms or lingual plating.</a:t>
            </a:r>
          </a:p>
          <a:p>
            <a:r>
              <a:rPr lang="en-US" dirty="0"/>
              <a:t>Ideally a retentive clasp arm should be located no farther occlusally (or </a:t>
            </a:r>
            <a:r>
              <a:rPr lang="en-US" dirty="0" err="1"/>
              <a:t>incisally</a:t>
            </a:r>
            <a:r>
              <a:rPr lang="en-US" dirty="0"/>
              <a:t>) than the junction of the gingival and middle thirds of the crown.</a:t>
            </a:r>
          </a:p>
          <a:p>
            <a:r>
              <a:rPr lang="en-US" dirty="0"/>
              <a:t>The height of contour is best lowered by using a tapered diamond bur in a high-speed handpiece. Tooth surfaces should be smoothed using a carborundum-impregnated rubber point or wheel in a low-speed handpiece. </a:t>
            </a:r>
            <a:endParaRPr lang="en-IN" dirty="0"/>
          </a:p>
        </p:txBody>
      </p:sp>
    </p:spTree>
    <p:extLst>
      <p:ext uri="{BB962C8B-B14F-4D97-AF65-F5344CB8AC3E}">
        <p14:creationId xmlns:p14="http://schemas.microsoft.com/office/powerpoint/2010/main" val="2887122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3B6258-FDCC-4896-BC44-D535BE8500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3844" y="778564"/>
            <a:ext cx="7669074" cy="5886905"/>
          </a:xfrm>
          <a:prstGeom prst="rect">
            <a:avLst/>
          </a:prstGeom>
        </p:spPr>
      </p:pic>
    </p:spTree>
    <p:extLst>
      <p:ext uri="{BB962C8B-B14F-4D97-AF65-F5344CB8AC3E}">
        <p14:creationId xmlns:p14="http://schemas.microsoft.com/office/powerpoint/2010/main" val="3537696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10015A-0567-4A59-B064-C4898EDFA7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113" y="1775791"/>
            <a:ext cx="8516197" cy="2948401"/>
          </a:xfrm>
          <a:prstGeom prst="rect">
            <a:avLst/>
          </a:prstGeom>
        </p:spPr>
      </p:pic>
    </p:spTree>
    <p:extLst>
      <p:ext uri="{BB962C8B-B14F-4D97-AF65-F5344CB8AC3E}">
        <p14:creationId xmlns:p14="http://schemas.microsoft.com/office/powerpoint/2010/main" val="3739845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E94A4-396E-47AE-8FFA-10B9470D5AE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ECDA762-EF65-45FD-A2AD-16E8207A2778}"/>
              </a:ext>
            </a:extLst>
          </p:cNvPr>
          <p:cNvSpPr>
            <a:spLocks noGrp="1"/>
          </p:cNvSpPr>
          <p:nvPr>
            <p:ph idx="1"/>
          </p:nvPr>
        </p:nvSpPr>
        <p:spPr/>
        <p:txBody>
          <a:bodyPr/>
          <a:lstStyle/>
          <a:p>
            <a:r>
              <a:rPr lang="en-US" dirty="0"/>
              <a:t>4. A lingual guiding plane should be 2 to 4 mm in </a:t>
            </a:r>
            <a:r>
              <a:rPr lang="en-US" dirty="0" err="1"/>
              <a:t>occlusogingival</a:t>
            </a:r>
            <a:r>
              <a:rPr lang="en-US" dirty="0"/>
              <a:t> height and should be located in the middle third of the clinical crown as viewed from the mesial or distal surfaces</a:t>
            </a:r>
            <a:endParaRPr lang="en-IN" dirty="0"/>
          </a:p>
        </p:txBody>
      </p:sp>
    </p:spTree>
    <p:extLst>
      <p:ext uri="{BB962C8B-B14F-4D97-AF65-F5344CB8AC3E}">
        <p14:creationId xmlns:p14="http://schemas.microsoft.com/office/powerpoint/2010/main" val="4268546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094B8-5C92-46A8-9A22-1B9D4A7F0F61}"/>
              </a:ext>
            </a:extLst>
          </p:cNvPr>
          <p:cNvSpPr>
            <a:spLocks noGrp="1"/>
          </p:cNvSpPr>
          <p:nvPr>
            <p:ph type="title"/>
          </p:nvPr>
        </p:nvSpPr>
        <p:spPr/>
        <p:txBody>
          <a:bodyPr/>
          <a:lstStyle/>
          <a:p>
            <a:r>
              <a:rPr lang="en-US" dirty="0"/>
              <a:t>f.</a:t>
            </a:r>
            <a:r>
              <a:rPr lang="en-IN" dirty="0"/>
              <a:t> Enhancing retentive undercut</a:t>
            </a:r>
          </a:p>
        </p:txBody>
      </p:sp>
      <p:sp>
        <p:nvSpPr>
          <p:cNvPr id="3" name="Content Placeholder 2">
            <a:extLst>
              <a:ext uri="{FF2B5EF4-FFF2-40B4-BE49-F238E27FC236}">
                <a16:creationId xmlns:a16="http://schemas.microsoft.com/office/drawing/2014/main" id="{15B43DA8-7A56-4F7D-8F10-AE81F4AC5FE0}"/>
              </a:ext>
            </a:extLst>
          </p:cNvPr>
          <p:cNvSpPr>
            <a:spLocks noGrp="1"/>
          </p:cNvSpPr>
          <p:nvPr>
            <p:ph idx="1"/>
          </p:nvPr>
        </p:nvSpPr>
        <p:spPr/>
        <p:txBody>
          <a:bodyPr>
            <a:normAutofit fontScale="92500" lnSpcReduction="10000"/>
          </a:bodyPr>
          <a:lstStyle/>
          <a:p>
            <a:r>
              <a:rPr lang="en-US" dirty="0"/>
              <a:t>Occasionally, a proposed abutment tooth has an insufficient retentive undercut.</a:t>
            </a:r>
          </a:p>
          <a:p>
            <a:r>
              <a:rPr lang="en-US" dirty="0"/>
              <a:t>Under certain conditions, tooth contours may be modified to enhance an existing undercut or create a conservative undercut. While this technique may be used in some instances, it does not have universal application.</a:t>
            </a:r>
          </a:p>
          <a:p>
            <a:r>
              <a:rPr lang="en-US" dirty="0"/>
              <a:t>For this technique to be successful, the facial and lingual surfaces of the tooth must be nearly vertical. Under these circumstances, a gentle depression may be created on one of these surfaces.</a:t>
            </a:r>
          </a:p>
          <a:p>
            <a:r>
              <a:rPr lang="en-US" dirty="0"/>
              <a:t> This depression should exhibit smooth, flowing contours. Gentle variations in contour permit retentive clasps to enter and exit a depression with relative ease. Sharply defined dimples and pits should be avoided since retentive clasps cannot flex into and out of these indentations</a:t>
            </a:r>
            <a:endParaRPr lang="en-IN" dirty="0"/>
          </a:p>
        </p:txBody>
      </p:sp>
    </p:spTree>
    <p:extLst>
      <p:ext uri="{BB962C8B-B14F-4D97-AF65-F5344CB8AC3E}">
        <p14:creationId xmlns:p14="http://schemas.microsoft.com/office/powerpoint/2010/main" val="1674416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F70DC7-EE23-4624-9CDE-CEA6DB712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832402"/>
            <a:ext cx="4114800" cy="4000500"/>
          </a:xfrm>
          <a:prstGeom prst="rect">
            <a:avLst/>
          </a:prstGeom>
        </p:spPr>
      </p:pic>
      <p:pic>
        <p:nvPicPr>
          <p:cNvPr id="5" name="Picture 4">
            <a:extLst>
              <a:ext uri="{FF2B5EF4-FFF2-40B4-BE49-F238E27FC236}">
                <a16:creationId xmlns:a16="http://schemas.microsoft.com/office/drawing/2014/main" id="{8062DB55-6F5C-4197-9E32-24275AF2E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69649"/>
            <a:ext cx="4657725" cy="4591050"/>
          </a:xfrm>
          <a:prstGeom prst="rect">
            <a:avLst/>
          </a:prstGeom>
        </p:spPr>
      </p:pic>
    </p:spTree>
    <p:extLst>
      <p:ext uri="{BB962C8B-B14F-4D97-AF65-F5344CB8AC3E}">
        <p14:creationId xmlns:p14="http://schemas.microsoft.com/office/powerpoint/2010/main" val="2727560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B0553-5B29-4FBD-8325-6F373727D4C2}"/>
              </a:ext>
            </a:extLst>
          </p:cNvPr>
          <p:cNvSpPr>
            <a:spLocks noGrp="1"/>
          </p:cNvSpPr>
          <p:nvPr>
            <p:ph type="title"/>
          </p:nvPr>
        </p:nvSpPr>
        <p:spPr/>
        <p:txBody>
          <a:bodyPr/>
          <a:lstStyle/>
          <a:p>
            <a:r>
              <a:rPr lang="en-US" dirty="0"/>
              <a:t>introduction</a:t>
            </a:r>
            <a:endParaRPr lang="en-IN" dirty="0"/>
          </a:p>
        </p:txBody>
      </p:sp>
      <p:sp>
        <p:nvSpPr>
          <p:cNvPr id="3" name="Content Placeholder 2">
            <a:extLst>
              <a:ext uri="{FF2B5EF4-FFF2-40B4-BE49-F238E27FC236}">
                <a16:creationId xmlns:a16="http://schemas.microsoft.com/office/drawing/2014/main" id="{FBE673E3-23EB-4451-BEF6-BE2DC1605A99}"/>
              </a:ext>
            </a:extLst>
          </p:cNvPr>
          <p:cNvSpPr>
            <a:spLocks noGrp="1"/>
          </p:cNvSpPr>
          <p:nvPr>
            <p:ph idx="1"/>
          </p:nvPr>
        </p:nvSpPr>
        <p:spPr/>
        <p:txBody>
          <a:bodyPr/>
          <a:lstStyle/>
          <a:p>
            <a:r>
              <a:rPr lang="en-US" dirty="0"/>
              <a:t>Mouth preparation appointments must be planned with the goal of conserving as much time as possible.</a:t>
            </a:r>
          </a:p>
          <a:p>
            <a:r>
              <a:rPr lang="en-US" dirty="0"/>
              <a:t>The following discussion is arranged in the order that mouth preparation procedures are normally performed</a:t>
            </a:r>
            <a:endParaRPr lang="en-IN" dirty="0"/>
          </a:p>
        </p:txBody>
      </p:sp>
    </p:spTree>
    <p:extLst>
      <p:ext uri="{BB962C8B-B14F-4D97-AF65-F5344CB8AC3E}">
        <p14:creationId xmlns:p14="http://schemas.microsoft.com/office/powerpoint/2010/main" val="258999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F7C0E8-01CA-4762-95C2-4CC1FE6DB2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553" y="648943"/>
            <a:ext cx="5715000" cy="5162550"/>
          </a:xfrm>
          <a:prstGeom prst="rect">
            <a:avLst/>
          </a:prstGeom>
        </p:spPr>
      </p:pic>
      <p:pic>
        <p:nvPicPr>
          <p:cNvPr id="5" name="Picture 4">
            <a:extLst>
              <a:ext uri="{FF2B5EF4-FFF2-40B4-BE49-F238E27FC236}">
                <a16:creationId xmlns:a16="http://schemas.microsoft.com/office/drawing/2014/main" id="{43C3836F-6C4C-44D6-B6EB-AA7A84C28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553" y="648943"/>
            <a:ext cx="5705475" cy="5534025"/>
          </a:xfrm>
          <a:prstGeom prst="rect">
            <a:avLst/>
          </a:prstGeom>
        </p:spPr>
      </p:pic>
    </p:spTree>
    <p:extLst>
      <p:ext uri="{BB962C8B-B14F-4D97-AF65-F5344CB8AC3E}">
        <p14:creationId xmlns:p14="http://schemas.microsoft.com/office/powerpoint/2010/main" val="20056688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E2CC8-30F6-4FA0-8F1A-BCC9ABA41F4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193550A-806D-400E-8C12-18B409B75B0B}"/>
              </a:ext>
            </a:extLst>
          </p:cNvPr>
          <p:cNvSpPr>
            <a:spLocks noGrp="1"/>
          </p:cNvSpPr>
          <p:nvPr>
            <p:ph idx="1"/>
          </p:nvPr>
        </p:nvSpPr>
        <p:spPr/>
        <p:txBody>
          <a:bodyPr>
            <a:normAutofit fontScale="92500" lnSpcReduction="10000"/>
          </a:bodyPr>
          <a:lstStyle/>
          <a:p>
            <a:r>
              <a:rPr lang="en-US" dirty="0"/>
              <a:t>A suitable depression may be prepared using a round or football-shaped diamond bur in a high-speed handpiece. The bur should be moved in an anteroposterior direction near the line angle of the tooth.</a:t>
            </a:r>
          </a:p>
          <a:p>
            <a:r>
              <a:rPr lang="en-US" dirty="0"/>
              <a:t>The resultant depression should be parallel to the gingival margin and as close to the margin as is practical. The depression should be approximately 4 mm in mesiodistal length and 3 mm in </a:t>
            </a:r>
            <a:r>
              <a:rPr lang="en-US" dirty="0" err="1"/>
              <a:t>occlusogingival</a:t>
            </a:r>
            <a:r>
              <a:rPr lang="en-US" dirty="0"/>
              <a:t> height. </a:t>
            </a:r>
          </a:p>
          <a:p>
            <a:r>
              <a:rPr lang="en-US" dirty="0"/>
              <a:t>More importantly, it should establish an undercut of 0.010 inches relative to the proposed path of insertion. The preparation should be polished with a carborundum-impregnated rubber point. </a:t>
            </a:r>
          </a:p>
          <a:p>
            <a:r>
              <a:rPr lang="en-US" dirty="0"/>
              <a:t>Extreme care must be exercised during the polishing procedure since poor polishing technique may obliterate the depression</a:t>
            </a:r>
            <a:endParaRPr lang="en-IN" dirty="0"/>
          </a:p>
        </p:txBody>
      </p:sp>
    </p:spTree>
    <p:extLst>
      <p:ext uri="{BB962C8B-B14F-4D97-AF65-F5344CB8AC3E}">
        <p14:creationId xmlns:p14="http://schemas.microsoft.com/office/powerpoint/2010/main" val="2130395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3854-F2EC-4F4B-961D-FA0B946764F2}"/>
              </a:ext>
            </a:extLst>
          </p:cNvPr>
          <p:cNvSpPr>
            <a:spLocks noGrp="1"/>
          </p:cNvSpPr>
          <p:nvPr>
            <p:ph type="title"/>
          </p:nvPr>
        </p:nvSpPr>
        <p:spPr/>
        <p:txBody>
          <a:bodyPr/>
          <a:lstStyle/>
          <a:p>
            <a:r>
              <a:rPr lang="en-US" dirty="0"/>
              <a:t>g.</a:t>
            </a:r>
            <a:r>
              <a:rPr lang="en-IN" dirty="0"/>
              <a:t> Complete- and partial-coverage restorations</a:t>
            </a:r>
          </a:p>
        </p:txBody>
      </p:sp>
      <p:sp>
        <p:nvSpPr>
          <p:cNvPr id="3" name="Content Placeholder 2">
            <a:extLst>
              <a:ext uri="{FF2B5EF4-FFF2-40B4-BE49-F238E27FC236}">
                <a16:creationId xmlns:a16="http://schemas.microsoft.com/office/drawing/2014/main" id="{6A38B079-76E2-40BC-89C5-0655AAFB1FBA}"/>
              </a:ext>
            </a:extLst>
          </p:cNvPr>
          <p:cNvSpPr>
            <a:spLocks noGrp="1"/>
          </p:cNvSpPr>
          <p:nvPr>
            <p:ph idx="1"/>
          </p:nvPr>
        </p:nvSpPr>
        <p:spPr/>
        <p:txBody>
          <a:bodyPr/>
          <a:lstStyle/>
          <a:p>
            <a:r>
              <a:rPr lang="en-US" dirty="0"/>
              <a:t>Restorations may be required for teeth displaying caries lesions, defective restorations, fracture, or endodontic therapy. If the remaining teeth do not possess usable contours and the enamel surfaces cannot be modified to produce these contours, complete- or partial-coverage restorations also may be required.</a:t>
            </a:r>
          </a:p>
          <a:p>
            <a:r>
              <a:rPr lang="en-US" dirty="0"/>
              <a:t>Recontouring must include the preparation of guiding planes and rest seats.</a:t>
            </a:r>
          </a:p>
          <a:p>
            <a:r>
              <a:rPr lang="en-US" dirty="0"/>
              <a:t>the placement of guiding planes should always precede the preparation of teeth that are to receive fixed restorations</a:t>
            </a:r>
            <a:endParaRPr lang="en-IN" dirty="0"/>
          </a:p>
        </p:txBody>
      </p:sp>
    </p:spTree>
    <p:extLst>
      <p:ext uri="{BB962C8B-B14F-4D97-AF65-F5344CB8AC3E}">
        <p14:creationId xmlns:p14="http://schemas.microsoft.com/office/powerpoint/2010/main" val="2335238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1AD1-4BD4-4ED3-A7C3-956EE494EAF9}"/>
              </a:ext>
            </a:extLst>
          </p:cNvPr>
          <p:cNvSpPr>
            <a:spLocks noGrp="1"/>
          </p:cNvSpPr>
          <p:nvPr>
            <p:ph type="title"/>
          </p:nvPr>
        </p:nvSpPr>
        <p:spPr/>
        <p:txBody>
          <a:bodyPr/>
          <a:lstStyle/>
          <a:p>
            <a:r>
              <a:rPr lang="en-IN" dirty="0"/>
              <a:t>shaping the wax pattern</a:t>
            </a:r>
          </a:p>
        </p:txBody>
      </p:sp>
      <p:sp>
        <p:nvSpPr>
          <p:cNvPr id="3" name="Content Placeholder 2">
            <a:extLst>
              <a:ext uri="{FF2B5EF4-FFF2-40B4-BE49-F238E27FC236}">
                <a16:creationId xmlns:a16="http://schemas.microsoft.com/office/drawing/2014/main" id="{4D04A252-7EA0-4DC4-B1F1-AC2C86D6F5DC}"/>
              </a:ext>
            </a:extLst>
          </p:cNvPr>
          <p:cNvSpPr>
            <a:spLocks noGrp="1"/>
          </p:cNvSpPr>
          <p:nvPr>
            <p:ph idx="1"/>
          </p:nvPr>
        </p:nvSpPr>
        <p:spPr/>
        <p:txBody>
          <a:bodyPr>
            <a:normAutofit fontScale="92500" lnSpcReduction="10000"/>
          </a:bodyPr>
          <a:lstStyle/>
          <a:p>
            <a:r>
              <a:rPr lang="en-US" dirty="0"/>
              <a:t> to create a wax pattern with the desired contours, an accurate cast is essential. </a:t>
            </a:r>
          </a:p>
          <a:p>
            <a:r>
              <a:rPr lang="en-US" dirty="0"/>
              <a:t>This cast must include a properly prepared die that is correctly related to the remainder of the dental arch.</a:t>
            </a:r>
          </a:p>
          <a:p>
            <a:r>
              <a:rPr lang="en-US" dirty="0"/>
              <a:t>To accurately assess the contours of the wax pattern, the pattern is dusted with a thin layer of powdered wax or zinc stearate.</a:t>
            </a:r>
          </a:p>
          <a:p>
            <a:r>
              <a:rPr lang="en-US" dirty="0"/>
              <a:t> The height of contour is then marked using the analyzing rod in the vertical arm of the surveyor. </a:t>
            </a:r>
          </a:p>
          <a:p>
            <a:r>
              <a:rPr lang="en-US" dirty="0"/>
              <a:t>Following evaluation of contours, the pattern is reshaped using wax carving instruments . </a:t>
            </a:r>
          </a:p>
          <a:p>
            <a:r>
              <a:rPr lang="en-US" dirty="0"/>
              <a:t>Contours created during this process should be as ideal as possible</a:t>
            </a:r>
            <a:endParaRPr lang="en-IN" dirty="0"/>
          </a:p>
        </p:txBody>
      </p:sp>
    </p:spTree>
    <p:extLst>
      <p:ext uri="{BB962C8B-B14F-4D97-AF65-F5344CB8AC3E}">
        <p14:creationId xmlns:p14="http://schemas.microsoft.com/office/powerpoint/2010/main" val="24635780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FCAFA7-747B-4DDB-A7A6-80D878053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723" y="671512"/>
            <a:ext cx="9581320" cy="5514975"/>
          </a:xfrm>
          <a:prstGeom prst="rect">
            <a:avLst/>
          </a:prstGeom>
        </p:spPr>
      </p:pic>
    </p:spTree>
    <p:extLst>
      <p:ext uri="{BB962C8B-B14F-4D97-AF65-F5344CB8AC3E}">
        <p14:creationId xmlns:p14="http://schemas.microsoft.com/office/powerpoint/2010/main" val="102202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F05A-CF38-4E25-8E40-B11F2AB791C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2FB84A9-BE82-4E77-B3EA-05EB29CB931F}"/>
              </a:ext>
            </a:extLst>
          </p:cNvPr>
          <p:cNvSpPr>
            <a:spLocks noGrp="1"/>
          </p:cNvSpPr>
          <p:nvPr>
            <p:ph idx="1"/>
          </p:nvPr>
        </p:nvSpPr>
        <p:spPr/>
        <p:txBody>
          <a:bodyPr/>
          <a:lstStyle/>
          <a:p>
            <a:r>
              <a:rPr lang="en-US" dirty="0"/>
              <a:t>The desired undercut is developed and its depth is verified using the appropriate undercut </a:t>
            </a:r>
            <a:r>
              <a:rPr lang="en-US" dirty="0" err="1"/>
              <a:t>gauge.A</a:t>
            </a:r>
            <a:r>
              <a:rPr lang="en-US" dirty="0"/>
              <a:t> 0.010-inch undercut is recommended for the majority of removable partial denture alloys. </a:t>
            </a:r>
          </a:p>
          <a:p>
            <a:r>
              <a:rPr lang="en-US" dirty="0"/>
              <a:t>The undercut should be located at the mesial line angle or the distal line angle in most </a:t>
            </a:r>
            <a:r>
              <a:rPr lang="en-US" dirty="0" err="1"/>
              <a:t>instances.When</a:t>
            </a:r>
            <a:r>
              <a:rPr lang="en-US" dirty="0"/>
              <a:t> using an I-bar clasping system, the undercut may be positioned at the midfacial (or, rarely, at the </a:t>
            </a:r>
            <a:r>
              <a:rPr lang="en-US" dirty="0" err="1"/>
              <a:t>midlingual</a:t>
            </a:r>
            <a:r>
              <a:rPr lang="en-US" dirty="0"/>
              <a:t>) line angle</a:t>
            </a:r>
            <a:endParaRPr lang="en-IN" dirty="0"/>
          </a:p>
        </p:txBody>
      </p:sp>
    </p:spTree>
    <p:extLst>
      <p:ext uri="{BB962C8B-B14F-4D97-AF65-F5344CB8AC3E}">
        <p14:creationId xmlns:p14="http://schemas.microsoft.com/office/powerpoint/2010/main" val="38838126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A12108-BAEF-47B8-AD7B-80CD0E197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486" y="1060174"/>
            <a:ext cx="8722502" cy="3830913"/>
          </a:xfrm>
          <a:prstGeom prst="rect">
            <a:avLst/>
          </a:prstGeom>
        </p:spPr>
      </p:pic>
    </p:spTree>
    <p:extLst>
      <p:ext uri="{BB962C8B-B14F-4D97-AF65-F5344CB8AC3E}">
        <p14:creationId xmlns:p14="http://schemas.microsoft.com/office/powerpoint/2010/main" val="2748933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E2FAE-07A4-4541-8942-66AC7CFD193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58FF07F-89C7-4E96-8677-16A5D66295A7}"/>
              </a:ext>
            </a:extLst>
          </p:cNvPr>
          <p:cNvSpPr>
            <a:spLocks noGrp="1"/>
          </p:cNvSpPr>
          <p:nvPr>
            <p:ph idx="1"/>
          </p:nvPr>
        </p:nvSpPr>
        <p:spPr/>
        <p:txBody>
          <a:bodyPr>
            <a:normAutofit fontScale="92500"/>
          </a:bodyPr>
          <a:lstStyle/>
          <a:p>
            <a:r>
              <a:rPr lang="en-US" dirty="0"/>
              <a:t>At this stage, the required guiding planes are prepared on the wax pattern. </a:t>
            </a:r>
          </a:p>
          <a:p>
            <a:r>
              <a:rPr lang="en-US" dirty="0"/>
              <a:t>These surfaces generally are created and refined using a wax knife in the vertical arm of the surveyor. </a:t>
            </a:r>
          </a:p>
          <a:p>
            <a:r>
              <a:rPr lang="en-US" dirty="0"/>
              <a:t>Extreme care must be taken to ensure that these surfaces are parallel to the guiding surfaces previously prepared on the remaining natural teeth. </a:t>
            </a:r>
          </a:p>
          <a:p>
            <a:r>
              <a:rPr lang="en-US" dirty="0"/>
              <a:t>When the practitioner is satisfied with the axial contours of the wax pattern, required rest seats are placed. This is most easily accomplished using a small, round bur in conjunction with a discoid carver. </a:t>
            </a:r>
          </a:p>
          <a:p>
            <a:r>
              <a:rPr lang="en-US" dirty="0"/>
              <a:t>Each rest seat should display the appropriate geometry, depth, and contour.</a:t>
            </a:r>
            <a:endParaRPr lang="en-IN" dirty="0"/>
          </a:p>
        </p:txBody>
      </p:sp>
    </p:spTree>
    <p:extLst>
      <p:ext uri="{BB962C8B-B14F-4D97-AF65-F5344CB8AC3E}">
        <p14:creationId xmlns:p14="http://schemas.microsoft.com/office/powerpoint/2010/main" val="31884155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DC8B62-BD91-4319-AFEA-A42DC6CBA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251" y="471738"/>
            <a:ext cx="8150087" cy="6386262"/>
          </a:xfrm>
          <a:prstGeom prst="rect">
            <a:avLst/>
          </a:prstGeom>
        </p:spPr>
      </p:pic>
    </p:spTree>
    <p:extLst>
      <p:ext uri="{BB962C8B-B14F-4D97-AF65-F5344CB8AC3E}">
        <p14:creationId xmlns:p14="http://schemas.microsoft.com/office/powerpoint/2010/main" val="21483901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B48D-A21F-4AC0-8709-84E672E7C67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D45D0D4-7C5F-4492-B381-CBFB349ECB75}"/>
              </a:ext>
            </a:extLst>
          </p:cNvPr>
          <p:cNvSpPr>
            <a:spLocks noGrp="1"/>
          </p:cNvSpPr>
          <p:nvPr>
            <p:ph idx="1"/>
          </p:nvPr>
        </p:nvSpPr>
        <p:spPr/>
        <p:txBody>
          <a:bodyPr/>
          <a:lstStyle/>
          <a:p>
            <a:r>
              <a:rPr lang="en-US" dirty="0"/>
              <a:t>As a final measure, the wax pattern is reexamined.</a:t>
            </a:r>
          </a:p>
          <a:p>
            <a:r>
              <a:rPr lang="en-US" dirty="0"/>
              <a:t>The occlusion is evaluated to ensure its suitability. </a:t>
            </a:r>
          </a:p>
          <a:p>
            <a:r>
              <a:rPr lang="en-US" dirty="0"/>
              <a:t>Rest seats are carefully inspected for proper form and depth. Axial contours are assessed and refined as necessary. </a:t>
            </a:r>
          </a:p>
          <a:p>
            <a:r>
              <a:rPr lang="en-US" dirty="0"/>
              <a:t>At this stage, the wax pattern is gently cleaned with damp cotton. </a:t>
            </a:r>
          </a:p>
          <a:p>
            <a:r>
              <a:rPr lang="en-US" dirty="0"/>
              <a:t>All contours are inspected once again, and the pattern is prepared for the casting process.</a:t>
            </a:r>
            <a:endParaRPr lang="en-IN" dirty="0"/>
          </a:p>
        </p:txBody>
      </p:sp>
    </p:spTree>
    <p:extLst>
      <p:ext uri="{BB962C8B-B14F-4D97-AF65-F5344CB8AC3E}">
        <p14:creationId xmlns:p14="http://schemas.microsoft.com/office/powerpoint/2010/main" val="2940826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4D13A-CD0D-4050-A59A-3FE96841E214}"/>
              </a:ext>
            </a:extLst>
          </p:cNvPr>
          <p:cNvSpPr>
            <a:spLocks noGrp="1"/>
          </p:cNvSpPr>
          <p:nvPr>
            <p:ph type="title"/>
          </p:nvPr>
        </p:nvSpPr>
        <p:spPr/>
        <p:txBody>
          <a:bodyPr/>
          <a:lstStyle/>
          <a:p>
            <a:r>
              <a:rPr lang="en-US" dirty="0"/>
              <a:t>Relief of Pain and Infection</a:t>
            </a:r>
            <a:endParaRPr lang="en-IN" dirty="0"/>
          </a:p>
        </p:txBody>
      </p:sp>
      <p:sp>
        <p:nvSpPr>
          <p:cNvPr id="3" name="Content Placeholder 2">
            <a:extLst>
              <a:ext uri="{FF2B5EF4-FFF2-40B4-BE49-F238E27FC236}">
                <a16:creationId xmlns:a16="http://schemas.microsoft.com/office/drawing/2014/main" id="{A9DBAA02-2AB2-4432-BF75-22DC00640D46}"/>
              </a:ext>
            </a:extLst>
          </p:cNvPr>
          <p:cNvSpPr>
            <a:spLocks noGrp="1"/>
          </p:cNvSpPr>
          <p:nvPr>
            <p:ph idx="1"/>
          </p:nvPr>
        </p:nvSpPr>
        <p:spPr/>
        <p:txBody>
          <a:bodyPr>
            <a:normAutofit lnSpcReduction="10000"/>
          </a:bodyPr>
          <a:lstStyle/>
          <a:p>
            <a:r>
              <a:rPr lang="en-US" dirty="0"/>
              <a:t>Necessary endodontic and surgical procedures should be completed. </a:t>
            </a:r>
          </a:p>
          <a:p>
            <a:r>
              <a:rPr lang="en-US" dirty="0"/>
              <a:t>Carious lesions should be treated to decrease the likelihood that an acute episode of pain will occur during the course of treatment. </a:t>
            </a:r>
          </a:p>
          <a:p>
            <a:r>
              <a:rPr lang="en-US" dirty="0"/>
              <a:t>Gingival tissues should be treated to minimize the probability that periodontal abscesses and other inflammatory responses will occur. </a:t>
            </a:r>
          </a:p>
          <a:p>
            <a:r>
              <a:rPr lang="en-US" dirty="0"/>
              <a:t>Scaling, root </a:t>
            </a:r>
            <a:r>
              <a:rPr lang="en-US" dirty="0" err="1"/>
              <a:t>planing</a:t>
            </a:r>
            <a:r>
              <a:rPr lang="en-US" dirty="0"/>
              <a:t>, and prophylaxis should be performed, and a rigorous oral hygiene program should be established and carefully monitored. </a:t>
            </a:r>
          </a:p>
          <a:p>
            <a:r>
              <a:rPr lang="en-US" dirty="0"/>
              <a:t>Once the potential emergency-causing conditions have been addressed, the definitive treatment plan may be formulated</a:t>
            </a:r>
            <a:endParaRPr lang="en-IN" dirty="0"/>
          </a:p>
        </p:txBody>
      </p:sp>
    </p:spTree>
    <p:extLst>
      <p:ext uri="{BB962C8B-B14F-4D97-AF65-F5344CB8AC3E}">
        <p14:creationId xmlns:p14="http://schemas.microsoft.com/office/powerpoint/2010/main" val="9841396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A51EE-4028-4A09-8CC3-F525047DDDC6}"/>
              </a:ext>
            </a:extLst>
          </p:cNvPr>
          <p:cNvSpPr>
            <a:spLocks noGrp="1"/>
          </p:cNvSpPr>
          <p:nvPr>
            <p:ph type="title"/>
          </p:nvPr>
        </p:nvSpPr>
        <p:spPr/>
        <p:txBody>
          <a:bodyPr/>
          <a:lstStyle/>
          <a:p>
            <a:r>
              <a:rPr lang="en-IN" dirty="0"/>
              <a:t>Refining the cast restoration</a:t>
            </a:r>
          </a:p>
        </p:txBody>
      </p:sp>
      <p:sp>
        <p:nvSpPr>
          <p:cNvPr id="3" name="Content Placeholder 2">
            <a:extLst>
              <a:ext uri="{FF2B5EF4-FFF2-40B4-BE49-F238E27FC236}">
                <a16:creationId xmlns:a16="http://schemas.microsoft.com/office/drawing/2014/main" id="{355E5546-48E7-4212-B77C-0AE97745CA31}"/>
              </a:ext>
            </a:extLst>
          </p:cNvPr>
          <p:cNvSpPr>
            <a:spLocks noGrp="1"/>
          </p:cNvSpPr>
          <p:nvPr>
            <p:ph idx="1"/>
          </p:nvPr>
        </p:nvSpPr>
        <p:spPr/>
        <p:txBody>
          <a:bodyPr>
            <a:normAutofit fontScale="85000" lnSpcReduction="20000"/>
          </a:bodyPr>
          <a:lstStyle/>
          <a:p>
            <a:r>
              <a:rPr lang="en-US" dirty="0"/>
              <a:t>After the casting has been made, it is carefully recovered and finished. </a:t>
            </a:r>
          </a:p>
          <a:p>
            <a:r>
              <a:rPr lang="en-US" dirty="0"/>
              <a:t>Contours that were established in the wax pattern should be preserved. </a:t>
            </a:r>
          </a:p>
          <a:p>
            <a:r>
              <a:rPr lang="en-US" dirty="0"/>
              <a:t>To ensure that the proper anatomy has not been lost, the casting is fitted to the master die and properly positioned on the accompanying cast.</a:t>
            </a:r>
          </a:p>
          <a:p>
            <a:r>
              <a:rPr lang="en-US" dirty="0"/>
              <a:t> The cast is returned to the surveying table and positioned at the prescribed tilt. </a:t>
            </a:r>
          </a:p>
          <a:p>
            <a:r>
              <a:rPr lang="en-US" dirty="0"/>
              <a:t>The height of contour and guiding planes are examined using the analyzing rod in the vertical arm of the surveyor. </a:t>
            </a:r>
          </a:p>
          <a:p>
            <a:r>
              <a:rPr lang="en-US" dirty="0"/>
              <a:t>The position and depth of the undercut are verified using an appropriate undercut gauge . </a:t>
            </a:r>
          </a:p>
          <a:p>
            <a:r>
              <a:rPr lang="en-US" dirty="0"/>
              <a:t>If changes in contour are noted, these changes must be corrected using carefully controlled finishing and polishing techniques. </a:t>
            </a:r>
          </a:p>
          <a:p>
            <a:r>
              <a:rPr lang="en-US" dirty="0"/>
              <a:t>If changes are so great that the appropriate contours cannot be reestablished, the waxing and casting procedures must be </a:t>
            </a:r>
            <a:r>
              <a:rPr lang="en-US" dirty="0" err="1"/>
              <a:t>reaccomplished</a:t>
            </a:r>
            <a:endParaRPr lang="en-IN" dirty="0"/>
          </a:p>
        </p:txBody>
      </p:sp>
    </p:spTree>
    <p:extLst>
      <p:ext uri="{BB962C8B-B14F-4D97-AF65-F5344CB8AC3E}">
        <p14:creationId xmlns:p14="http://schemas.microsoft.com/office/powerpoint/2010/main" val="23537662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3A091B-ABBD-41AB-A740-E7B61D6889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609" y="642937"/>
            <a:ext cx="8309113" cy="5572125"/>
          </a:xfrm>
          <a:prstGeom prst="rect">
            <a:avLst/>
          </a:prstGeom>
        </p:spPr>
      </p:pic>
    </p:spTree>
    <p:extLst>
      <p:ext uri="{BB962C8B-B14F-4D97-AF65-F5344CB8AC3E}">
        <p14:creationId xmlns:p14="http://schemas.microsoft.com/office/powerpoint/2010/main" val="42669019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1825A-2751-4A55-9D71-B49E3D38C38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B294B8F-2E1D-4210-ABA2-69298768F90C}"/>
              </a:ext>
            </a:extLst>
          </p:cNvPr>
          <p:cNvSpPr>
            <a:spLocks noGrp="1"/>
          </p:cNvSpPr>
          <p:nvPr>
            <p:ph idx="1"/>
          </p:nvPr>
        </p:nvSpPr>
        <p:spPr/>
        <p:txBody>
          <a:bodyPr/>
          <a:lstStyle/>
          <a:p>
            <a:r>
              <a:rPr lang="en-US" dirty="0"/>
              <a:t>If the restoration displays the appropriate contours, it may be finished and polished. </a:t>
            </a:r>
          </a:p>
          <a:p>
            <a:r>
              <a:rPr lang="en-US" dirty="0"/>
              <a:t>Upon completion of polishing procedures, guiding planes are refined once again</a:t>
            </a:r>
            <a:endParaRPr lang="en-IN" dirty="0"/>
          </a:p>
        </p:txBody>
      </p:sp>
    </p:spTree>
    <p:extLst>
      <p:ext uri="{BB962C8B-B14F-4D97-AF65-F5344CB8AC3E}">
        <p14:creationId xmlns:p14="http://schemas.microsoft.com/office/powerpoint/2010/main" val="34516409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8A915-7E12-4F55-84BC-410E1C0E19CB}"/>
              </a:ext>
            </a:extLst>
          </p:cNvPr>
          <p:cNvSpPr>
            <a:spLocks noGrp="1"/>
          </p:cNvSpPr>
          <p:nvPr>
            <p:ph type="title"/>
          </p:nvPr>
        </p:nvSpPr>
        <p:spPr/>
        <p:txBody>
          <a:bodyPr/>
          <a:lstStyle/>
          <a:p>
            <a:r>
              <a:rPr lang="en-US" dirty="0"/>
              <a:t>Summary</a:t>
            </a:r>
            <a:endParaRPr lang="en-IN" dirty="0"/>
          </a:p>
        </p:txBody>
      </p:sp>
      <p:sp>
        <p:nvSpPr>
          <p:cNvPr id="3" name="Content Placeholder 2">
            <a:extLst>
              <a:ext uri="{FF2B5EF4-FFF2-40B4-BE49-F238E27FC236}">
                <a16:creationId xmlns:a16="http://schemas.microsoft.com/office/drawing/2014/main" id="{F67AE369-EEB7-4B8B-801F-982561563258}"/>
              </a:ext>
            </a:extLst>
          </p:cNvPr>
          <p:cNvSpPr>
            <a:spLocks noGrp="1"/>
          </p:cNvSpPr>
          <p:nvPr>
            <p:ph idx="1"/>
          </p:nvPr>
        </p:nvSpPr>
        <p:spPr/>
        <p:txBody>
          <a:bodyPr/>
          <a:lstStyle/>
          <a:p>
            <a:r>
              <a:rPr lang="en-US" dirty="0"/>
              <a:t>Mouth preparation appointments must be planned with the goal of conserving as much time as possible.</a:t>
            </a:r>
          </a:p>
          <a:p>
            <a:r>
              <a:rPr lang="en-US" dirty="0"/>
              <a:t>The following discussion is arranged in the order that mouth preparation procedures are normally performed</a:t>
            </a:r>
            <a:endParaRPr lang="en-IN" dirty="0"/>
          </a:p>
          <a:p>
            <a:endParaRPr lang="en-IN" dirty="0"/>
          </a:p>
        </p:txBody>
      </p:sp>
    </p:spTree>
    <p:extLst>
      <p:ext uri="{BB962C8B-B14F-4D97-AF65-F5344CB8AC3E}">
        <p14:creationId xmlns:p14="http://schemas.microsoft.com/office/powerpoint/2010/main" val="13117602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a:extLst>
              <a:ext uri="{FF2B5EF4-FFF2-40B4-BE49-F238E27FC236}">
                <a16:creationId xmlns:a16="http://schemas.microsoft.com/office/drawing/2014/main" id="{A2804E9B-2713-4E53-90B3-ABB55296A8D3}"/>
              </a:ext>
            </a:extLst>
          </p:cNvPr>
          <p:cNvSpPr>
            <a:spLocks noGrp="1" noChangeArrowheads="1"/>
          </p:cNvSpPr>
          <p:nvPr>
            <p:ph type="title"/>
          </p:nvPr>
        </p:nvSpPr>
        <p:spPr/>
        <p:txBody>
          <a:bodyPr/>
          <a:lstStyle/>
          <a:p>
            <a:pPr eaLnBrk="1" hangingPunct="1"/>
            <a:r>
              <a:rPr lang="en-US" altLang="en-US">
                <a:solidFill>
                  <a:srgbClr val="00B0F0"/>
                </a:solidFill>
              </a:rPr>
              <a:t>References </a:t>
            </a:r>
          </a:p>
        </p:txBody>
      </p:sp>
      <p:sp>
        <p:nvSpPr>
          <p:cNvPr id="161795" name="Content Placeholder 2">
            <a:extLst>
              <a:ext uri="{FF2B5EF4-FFF2-40B4-BE49-F238E27FC236}">
                <a16:creationId xmlns:a16="http://schemas.microsoft.com/office/drawing/2014/main" id="{21CA942C-73E4-45C4-9A17-C78332A05943}"/>
              </a:ext>
            </a:extLst>
          </p:cNvPr>
          <p:cNvSpPr>
            <a:spLocks noGrp="1" noChangeArrowheads="1"/>
          </p:cNvSpPr>
          <p:nvPr>
            <p:ph idx="1"/>
          </p:nvPr>
        </p:nvSpPr>
        <p:spPr>
          <a:xfrm>
            <a:off x="1981200" y="1274764"/>
            <a:ext cx="8229600" cy="5221287"/>
          </a:xfrm>
        </p:spPr>
        <p:txBody>
          <a:bodyPr>
            <a:normAutofit fontScale="92500"/>
          </a:bodyPr>
          <a:lstStyle/>
          <a:p>
            <a:r>
              <a:rPr lang="en-US" altLang="en-US">
                <a:solidFill>
                  <a:srgbClr val="FF0000"/>
                </a:solidFill>
              </a:rPr>
              <a:t>Removable partial prosthodontics 11</a:t>
            </a:r>
            <a:r>
              <a:rPr lang="en-US" altLang="en-US" baseline="30000">
                <a:solidFill>
                  <a:srgbClr val="FF0000"/>
                </a:solidFill>
              </a:rPr>
              <a:t>th</a:t>
            </a:r>
            <a:r>
              <a:rPr lang="en-US" altLang="en-US">
                <a:solidFill>
                  <a:srgbClr val="FF0000"/>
                </a:solidFill>
              </a:rPr>
              <a:t> edition Mc cracken</a:t>
            </a:r>
          </a:p>
          <a:p>
            <a:r>
              <a:rPr lang="en-US" altLang="en-US">
                <a:solidFill>
                  <a:srgbClr val="00B050"/>
                </a:solidFill>
              </a:rPr>
              <a:t>Clinical removable partial prosthodontics stewarts </a:t>
            </a:r>
          </a:p>
          <a:p>
            <a:r>
              <a:rPr lang="en-US" altLang="en-US">
                <a:solidFill>
                  <a:srgbClr val="FF0000"/>
                </a:solidFill>
              </a:rPr>
              <a:t>A color atlas of removable partial dentures J.C. Davenport ; R.M. Basker</a:t>
            </a:r>
          </a:p>
          <a:p>
            <a:r>
              <a:rPr lang="en-US" altLang="en-US">
                <a:solidFill>
                  <a:srgbClr val="00B050"/>
                </a:solidFill>
              </a:rPr>
              <a:t>Advanced Removable </a:t>
            </a:r>
            <a:r>
              <a:rPr lang="en-US" altLang="en-US" b="1">
                <a:solidFill>
                  <a:srgbClr val="00B050"/>
                </a:solidFill>
              </a:rPr>
              <a:t>Partial Dentures </a:t>
            </a:r>
            <a:r>
              <a:rPr lang="en-US" altLang="en-US">
                <a:solidFill>
                  <a:srgbClr val="00B050"/>
                </a:solidFill>
              </a:rPr>
              <a:t>James S. Brudvik</a:t>
            </a:r>
          </a:p>
          <a:p>
            <a:endParaRPr lang="en-US" altLang="en-US"/>
          </a:p>
          <a:p>
            <a:r>
              <a:rPr lang="en-US" altLang="en-US">
                <a:solidFill>
                  <a:srgbClr val="FF0000"/>
                </a:solidFill>
              </a:rPr>
              <a:t>Arthur M. LaVere, and Arthur J. Krol, Selection of a maior connector for the extension-base removable partial denture JPD 1973;30,102-105</a:t>
            </a:r>
          </a:p>
          <a:p>
            <a:r>
              <a:rPr lang="en-US" altLang="en-US">
                <a:solidFill>
                  <a:srgbClr val="00B050"/>
                </a:solidFill>
              </a:rPr>
              <a:t>Davis Hendersonand Thomas E. Seward Design and force distribution with removable partial dentures: A progress report JPD 1967;17,350-364</a:t>
            </a:r>
            <a:r>
              <a:rPr lang="en-US" altLang="en-US"/>
              <a:t>.</a:t>
            </a:r>
          </a:p>
        </p:txBody>
      </p:sp>
      <p:sp>
        <p:nvSpPr>
          <p:cNvPr id="161796" name="Slide Number Placeholder 4">
            <a:extLst>
              <a:ext uri="{FF2B5EF4-FFF2-40B4-BE49-F238E27FC236}">
                <a16:creationId xmlns:a16="http://schemas.microsoft.com/office/drawing/2014/main" id="{290A8F8E-A4E7-40FE-B574-A081B6DD48C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ea typeface="宋体" panose="02010600030101010101" pitchFamily="2" charset="-122"/>
                <a:sym typeface="Times New Roman" panose="02020603050405020304" pitchFamily="18" charset="0"/>
              </a:defRPr>
            </a:lvl1pPr>
            <a:lvl2pPr marL="742950" indent="-28575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sym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sym typeface="Times New Roman" panose="02020603050405020304" pitchFamily="18" charset="0"/>
              </a:defRPr>
            </a:lvl3pPr>
            <a:lvl4pPr marL="1600200" indent="-228600">
              <a:spcBef>
                <a:spcPct val="20000"/>
              </a:spcBef>
              <a:buFont typeface="Arial" panose="020B0604020202020204" pitchFamily="34" charset="0"/>
              <a:buChar char="–"/>
              <a:defRPr sz="1600">
                <a:solidFill>
                  <a:schemeClr val="tx1"/>
                </a:solidFill>
                <a:latin typeface="Times New Roman" panose="02020603050405020304" pitchFamily="18" charset="0"/>
                <a:ea typeface="宋体" panose="02010600030101010101" pitchFamily="2" charset="-122"/>
                <a:sym typeface="Times New Roman" panose="02020603050405020304" pitchFamily="18" charset="0"/>
              </a:defRPr>
            </a:lvl4pPr>
            <a:lvl5pPr marL="2057400" indent="-228600">
              <a:spcBef>
                <a:spcPct val="20000"/>
              </a:spcBef>
              <a:buFont typeface="Arial" panose="020B0604020202020204" pitchFamily="34" charset="0"/>
              <a:buChar char="»"/>
              <a:defRPr sz="1600">
                <a:solidFill>
                  <a:schemeClr val="tx1"/>
                </a:solidFill>
                <a:latin typeface="Times New Roman" panose="02020603050405020304" pitchFamily="18" charset="0"/>
                <a:ea typeface="宋体" panose="02010600030101010101" pitchFamily="2" charset="-122"/>
                <a:sym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Times New Roman" panose="02020603050405020304" pitchFamily="18" charset="0"/>
                <a:ea typeface="宋体" panose="02010600030101010101" pitchFamily="2" charset="-122"/>
                <a:sym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Times New Roman" panose="02020603050405020304" pitchFamily="18" charset="0"/>
                <a:ea typeface="宋体" panose="02010600030101010101" pitchFamily="2" charset="-122"/>
                <a:sym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Times New Roman" panose="02020603050405020304" pitchFamily="18" charset="0"/>
                <a:ea typeface="宋体" panose="02010600030101010101" pitchFamily="2" charset="-122"/>
                <a:sym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Times New Roman" panose="02020603050405020304" pitchFamily="18" charset="0"/>
                <a:ea typeface="宋体" panose="02010600030101010101" pitchFamily="2" charset="-122"/>
                <a:sym typeface="Times New Roman" panose="02020603050405020304" pitchFamily="18" charset="0"/>
              </a:defRPr>
            </a:lvl9pPr>
          </a:lstStyle>
          <a:p>
            <a:pPr>
              <a:spcBef>
                <a:spcPct val="0"/>
              </a:spcBef>
              <a:buFontTx/>
              <a:buNone/>
            </a:pPr>
            <a:fld id="{FF6AB9F2-C415-4C9E-B887-6D101F37A875}" type="slidenum">
              <a:rPr lang="en-US" altLang="en-US" sz="1200">
                <a:solidFill>
                  <a:srgbClr val="898989"/>
                </a:solidFill>
                <a:latin typeface="Arial" panose="020B0604020202020204" pitchFamily="34" charset="0"/>
              </a:rPr>
              <a:pPr>
                <a:spcBef>
                  <a:spcPct val="0"/>
                </a:spcBef>
                <a:buFontTx/>
                <a:buNone/>
              </a:pPr>
              <a:t>54</a:t>
            </a:fld>
            <a:endParaRPr lang="zh-CN" altLang="en-US" sz="180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92395-223E-421B-802B-169F557BDE84}"/>
              </a:ext>
            </a:extLst>
          </p:cNvPr>
          <p:cNvSpPr>
            <a:spLocks noGrp="1"/>
          </p:cNvSpPr>
          <p:nvPr>
            <p:ph type="title"/>
          </p:nvPr>
        </p:nvSpPr>
        <p:spPr/>
        <p:txBody>
          <a:bodyPr/>
          <a:lstStyle/>
          <a:p>
            <a:r>
              <a:rPr lang="en-US" dirty="0"/>
              <a:t>Completion of Required Surgical Procedures</a:t>
            </a:r>
            <a:endParaRPr lang="en-IN" dirty="0"/>
          </a:p>
        </p:txBody>
      </p:sp>
      <p:sp>
        <p:nvSpPr>
          <p:cNvPr id="3" name="Content Placeholder 2">
            <a:extLst>
              <a:ext uri="{FF2B5EF4-FFF2-40B4-BE49-F238E27FC236}">
                <a16:creationId xmlns:a16="http://schemas.microsoft.com/office/drawing/2014/main" id="{45914CFA-1F7A-466A-BFBC-F1A40E1C76D1}"/>
              </a:ext>
            </a:extLst>
          </p:cNvPr>
          <p:cNvSpPr>
            <a:spLocks noGrp="1"/>
          </p:cNvSpPr>
          <p:nvPr>
            <p:ph idx="1"/>
          </p:nvPr>
        </p:nvSpPr>
        <p:spPr/>
        <p:txBody>
          <a:bodyPr/>
          <a:lstStyle/>
          <a:p>
            <a:r>
              <a:rPr lang="en-US" dirty="0"/>
              <a:t>teeth that have been deemed unrestorable, teeth that have insufficient periodontal support, and those that are unerupted or impacted. </a:t>
            </a:r>
          </a:p>
          <a:p>
            <a:r>
              <a:rPr lang="en-US" dirty="0"/>
              <a:t>eliminate tori or prominent exostoses that would complicate removable partial denture construction.</a:t>
            </a:r>
          </a:p>
          <a:p>
            <a:r>
              <a:rPr lang="en-US" dirty="0" err="1"/>
              <a:t>Preprosthetic</a:t>
            </a:r>
            <a:r>
              <a:rPr lang="en-US" dirty="0"/>
              <a:t> procedures such as implant placement, ridge augmentation, and vestibular extension should be performed early in the treatment process.</a:t>
            </a:r>
            <a:endParaRPr lang="en-IN" dirty="0"/>
          </a:p>
        </p:txBody>
      </p:sp>
    </p:spTree>
    <p:extLst>
      <p:ext uri="{BB962C8B-B14F-4D97-AF65-F5344CB8AC3E}">
        <p14:creationId xmlns:p14="http://schemas.microsoft.com/office/powerpoint/2010/main" val="4075605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D1608-5EF4-42B9-83D8-7E4F36126016}"/>
              </a:ext>
            </a:extLst>
          </p:cNvPr>
          <p:cNvSpPr>
            <a:spLocks noGrp="1"/>
          </p:cNvSpPr>
          <p:nvPr>
            <p:ph type="title"/>
          </p:nvPr>
        </p:nvSpPr>
        <p:spPr/>
        <p:txBody>
          <a:bodyPr/>
          <a:lstStyle/>
          <a:p>
            <a:r>
              <a:rPr lang="en-US" dirty="0"/>
              <a:t>Correction of Occlusal Plane Discrepancies</a:t>
            </a:r>
            <a:endParaRPr lang="en-IN" dirty="0"/>
          </a:p>
        </p:txBody>
      </p:sp>
      <p:sp>
        <p:nvSpPr>
          <p:cNvPr id="3" name="Content Placeholder 2">
            <a:extLst>
              <a:ext uri="{FF2B5EF4-FFF2-40B4-BE49-F238E27FC236}">
                <a16:creationId xmlns:a16="http://schemas.microsoft.com/office/drawing/2014/main" id="{F076FD21-F4F2-4479-A6D8-2118D2DF3B57}"/>
              </a:ext>
            </a:extLst>
          </p:cNvPr>
          <p:cNvSpPr>
            <a:spLocks noGrp="1"/>
          </p:cNvSpPr>
          <p:nvPr>
            <p:ph idx="1"/>
          </p:nvPr>
        </p:nvSpPr>
        <p:spPr/>
        <p:txBody>
          <a:bodyPr/>
          <a:lstStyle/>
          <a:p>
            <a:r>
              <a:rPr lang="en-US" dirty="0"/>
              <a:t>1.If </a:t>
            </a:r>
            <a:r>
              <a:rPr lang="en-US" dirty="0" err="1"/>
              <a:t>supraeruption</a:t>
            </a:r>
            <a:r>
              <a:rPr lang="en-US" dirty="0"/>
              <a:t> is relatively minor, the occlusal plane may be corrected by carefully recontouring the surfaces of the teeth. </a:t>
            </a:r>
          </a:p>
          <a:p>
            <a:r>
              <a:rPr lang="en-US" dirty="0"/>
              <a:t>2.If moderate </a:t>
            </a:r>
            <a:r>
              <a:rPr lang="en-US" dirty="0" err="1"/>
              <a:t>supraeruption</a:t>
            </a:r>
            <a:r>
              <a:rPr lang="en-US" dirty="0"/>
              <a:t> has occurred, correction of the occlusal plane may require the placement of cast restorations such as </a:t>
            </a:r>
            <a:r>
              <a:rPr lang="en-US" dirty="0" err="1"/>
              <a:t>onlays</a:t>
            </a:r>
            <a:r>
              <a:rPr lang="en-US" dirty="0"/>
              <a:t> or crowns.</a:t>
            </a:r>
          </a:p>
          <a:p>
            <a:r>
              <a:rPr lang="en-US" dirty="0"/>
              <a:t>3. If </a:t>
            </a:r>
            <a:r>
              <a:rPr lang="en-US" dirty="0" err="1"/>
              <a:t>supraeruption</a:t>
            </a:r>
            <a:r>
              <a:rPr lang="en-US" dirty="0"/>
              <a:t> is extreme, extraction of the offending teeth may be the only logical solution</a:t>
            </a:r>
            <a:endParaRPr lang="en-IN" dirty="0"/>
          </a:p>
        </p:txBody>
      </p:sp>
    </p:spTree>
    <p:extLst>
      <p:ext uri="{BB962C8B-B14F-4D97-AF65-F5344CB8AC3E}">
        <p14:creationId xmlns:p14="http://schemas.microsoft.com/office/powerpoint/2010/main" val="3753078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F6CC7-EE9A-4B7B-992F-E5CADB18DF4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ECBCEB3-1480-463E-AE47-44222342C64C}"/>
              </a:ext>
            </a:extLst>
          </p:cNvPr>
          <p:cNvSpPr>
            <a:spLocks noGrp="1"/>
          </p:cNvSpPr>
          <p:nvPr>
            <p:ph idx="1"/>
          </p:nvPr>
        </p:nvSpPr>
        <p:spPr/>
        <p:txBody>
          <a:bodyPr>
            <a:normAutofit fontScale="85000" lnSpcReduction="20000"/>
          </a:bodyPr>
          <a:lstStyle/>
          <a:p>
            <a:r>
              <a:rPr lang="en-US" dirty="0"/>
              <a:t>4.In maxillary posterior regions, </a:t>
            </a:r>
            <a:r>
              <a:rPr lang="en-US" dirty="0" err="1"/>
              <a:t>supraeruption</a:t>
            </a:r>
            <a:r>
              <a:rPr lang="en-US" dirty="0"/>
              <a:t> also may be accompanied by a downward migration of the tuberosities. </a:t>
            </a:r>
          </a:p>
          <a:p>
            <a:r>
              <a:rPr lang="en-US" dirty="0"/>
              <a:t>As a result, the </a:t>
            </a:r>
            <a:r>
              <a:rPr lang="en-US" dirty="0" err="1"/>
              <a:t>interarch</a:t>
            </a:r>
            <a:r>
              <a:rPr lang="en-US" dirty="0"/>
              <a:t> space may be extremely limited and may preclude the placement of an acceptable prosthesis. </a:t>
            </a:r>
          </a:p>
          <a:p>
            <a:r>
              <a:rPr lang="en-US" dirty="0"/>
              <a:t>Surgical reduction of the tuberosities may be required to provide adequate restorative space.</a:t>
            </a:r>
          </a:p>
          <a:p>
            <a:r>
              <a:rPr lang="en-US" dirty="0"/>
              <a:t>5.tipped molars-The loss of premolars often allows adjacent molars to drift </a:t>
            </a:r>
            <a:r>
              <a:rPr lang="en-US" dirty="0" err="1"/>
              <a:t>mesially</a:t>
            </a:r>
            <a:r>
              <a:rPr lang="en-US" dirty="0"/>
              <a:t>. This mesial migration may be accompanied by tipping. The ideal solution is to upright such teeth orthodontically. Unfortunately, orthodontic correction is not </a:t>
            </a:r>
            <a:r>
              <a:rPr lang="en-US" dirty="0" err="1"/>
              <a:t>alwayspossible</a:t>
            </a:r>
            <a:r>
              <a:rPr lang="en-US" dirty="0"/>
              <a:t>, nor is it always desired by the patient.</a:t>
            </a:r>
          </a:p>
          <a:p>
            <a:r>
              <a:rPr lang="en-US" dirty="0"/>
              <a:t> In these situations, the occlusal plane may be reestablished in a number of ways. </a:t>
            </a:r>
          </a:p>
          <a:p>
            <a:r>
              <a:rPr lang="en-US" dirty="0"/>
              <a:t>If migration and tipping are minor, the occlusal plane may be corrected via </a:t>
            </a:r>
            <a:r>
              <a:rPr lang="en-US" dirty="0" err="1"/>
              <a:t>enameloplasty</a:t>
            </a:r>
            <a:r>
              <a:rPr lang="en-US" dirty="0"/>
              <a:t>. If migration and tipping are more severe, </a:t>
            </a:r>
            <a:r>
              <a:rPr lang="en-US" dirty="0" err="1"/>
              <a:t>onlays</a:t>
            </a:r>
            <a:r>
              <a:rPr lang="en-US" dirty="0"/>
              <a:t> or crowns may be indicated for correction of the occlusal plane</a:t>
            </a:r>
            <a:endParaRPr lang="en-IN" dirty="0"/>
          </a:p>
        </p:txBody>
      </p:sp>
    </p:spTree>
    <p:extLst>
      <p:ext uri="{BB962C8B-B14F-4D97-AF65-F5344CB8AC3E}">
        <p14:creationId xmlns:p14="http://schemas.microsoft.com/office/powerpoint/2010/main" val="3548379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D9867-E105-4716-8FF3-E27F7627BA6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40D5E59-1CB7-4F4A-9957-DA81EFE6BD8B}"/>
              </a:ext>
            </a:extLst>
          </p:cNvPr>
          <p:cNvSpPr>
            <a:spLocks noGrp="1"/>
          </p:cNvSpPr>
          <p:nvPr>
            <p:ph idx="1"/>
          </p:nvPr>
        </p:nvSpPr>
        <p:spPr/>
        <p:txBody>
          <a:bodyPr/>
          <a:lstStyle/>
          <a:p>
            <a:r>
              <a:rPr lang="en-US" dirty="0"/>
              <a:t>6. Severe discrepancies in the occlusal plane may require surgical intervention</a:t>
            </a:r>
            <a:endParaRPr lang="en-IN" dirty="0"/>
          </a:p>
        </p:txBody>
      </p:sp>
    </p:spTree>
    <p:extLst>
      <p:ext uri="{BB962C8B-B14F-4D97-AF65-F5344CB8AC3E}">
        <p14:creationId xmlns:p14="http://schemas.microsoft.com/office/powerpoint/2010/main" val="2389306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3023</Words>
  <Application>Microsoft Office PowerPoint</Application>
  <PresentationFormat>Widescreen</PresentationFormat>
  <Paragraphs>197</Paragraphs>
  <Slides>54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Times New Roman</vt:lpstr>
      <vt:lpstr>Office Theme</vt:lpstr>
      <vt:lpstr>PowerPoint Presentation</vt:lpstr>
      <vt:lpstr>Specific Learning Objective</vt:lpstr>
      <vt:lpstr>Contents</vt:lpstr>
      <vt:lpstr>introduction</vt:lpstr>
      <vt:lpstr>Relief of Pain and Infection</vt:lpstr>
      <vt:lpstr>Completion of Required Surgical Procedures</vt:lpstr>
      <vt:lpstr>Correction of Occlusal Plane Discrepancies</vt:lpstr>
      <vt:lpstr>PowerPoint Presentation</vt:lpstr>
      <vt:lpstr>PowerPoint Presentation</vt:lpstr>
      <vt:lpstr>Correction of Malalignment</vt:lpstr>
      <vt:lpstr>Provision of Support for PeriodontallyWeakenedTeeth</vt:lpstr>
      <vt:lpstr>PowerPoint Presentation</vt:lpstr>
      <vt:lpstr>PowerPoint Presentation</vt:lpstr>
      <vt:lpstr>PowerPoint Presentation</vt:lpstr>
      <vt:lpstr>Re-establishment of Arch Continuity</vt:lpstr>
      <vt:lpstr>PowerPoint Presentation</vt:lpstr>
      <vt:lpstr>Additional Considerations</vt:lpstr>
      <vt:lpstr>PowerPoint Presentation</vt:lpstr>
      <vt:lpstr>Reshaping Teeth</vt:lpstr>
      <vt:lpstr>1.Enameloplasty</vt:lpstr>
      <vt:lpstr>Developing guiding planes</vt:lpstr>
      <vt:lpstr>PowerPoint Presentation</vt:lpstr>
      <vt:lpstr>a.Abutment teeth adjacent to tooth-supported segments</vt:lpstr>
      <vt:lpstr>PowerPoint Presentation</vt:lpstr>
      <vt:lpstr>PowerPoint Presentation</vt:lpstr>
      <vt:lpstr>b. Abutment teeth adjacent to distal extension edentulous spaces</vt:lpstr>
      <vt:lpstr>PowerPoint Presentation</vt:lpstr>
      <vt:lpstr>c.Lingual surfaces of abutment teeth</vt:lpstr>
      <vt:lpstr>PowerPoint Presentation</vt:lpstr>
      <vt:lpstr>PowerPoint Presentation</vt:lpstr>
      <vt:lpstr>d.Anterior abutment teeth</vt:lpstr>
      <vt:lpstr>PowerPoint Presentation</vt:lpstr>
      <vt:lpstr>PowerPoint Presentation</vt:lpstr>
      <vt:lpstr>e. Changing height of contour</vt:lpstr>
      <vt:lpstr>PowerPoint Presentation</vt:lpstr>
      <vt:lpstr>PowerPoint Presentation</vt:lpstr>
      <vt:lpstr>PowerPoint Presentation</vt:lpstr>
      <vt:lpstr>f. Enhancing retentive undercut</vt:lpstr>
      <vt:lpstr>PowerPoint Presentation</vt:lpstr>
      <vt:lpstr>PowerPoint Presentation</vt:lpstr>
      <vt:lpstr>PowerPoint Presentation</vt:lpstr>
      <vt:lpstr>g. Complete- and partial-coverage restorations</vt:lpstr>
      <vt:lpstr>shaping the wax pattern</vt:lpstr>
      <vt:lpstr>PowerPoint Presentation</vt:lpstr>
      <vt:lpstr>PowerPoint Presentation</vt:lpstr>
      <vt:lpstr>PowerPoint Presentation</vt:lpstr>
      <vt:lpstr>PowerPoint Presentation</vt:lpstr>
      <vt:lpstr>PowerPoint Presentation</vt:lpstr>
      <vt:lpstr>PowerPoint Presentation</vt:lpstr>
      <vt:lpstr>Refining the cast restoration</vt:lpstr>
      <vt:lpstr>PowerPoint Presentation</vt:lpstr>
      <vt:lpstr>PowerPoint Presentation</vt:lpstr>
      <vt:lpstr>Summary</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Mouth preparation</dc:title>
  <dc:creator>shilpi karpathak</dc:creator>
  <cp:lastModifiedBy>dell</cp:lastModifiedBy>
  <cp:revision>119</cp:revision>
  <dcterms:created xsi:type="dcterms:W3CDTF">2021-05-19T07:48:23Z</dcterms:created>
  <dcterms:modified xsi:type="dcterms:W3CDTF">2022-09-26T05:49:51Z</dcterms:modified>
</cp:coreProperties>
</file>